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1"/>
  </p:notesMasterIdLst>
  <p:sldIdLst>
    <p:sldId id="256" r:id="rId2"/>
    <p:sldId id="258" r:id="rId3"/>
    <p:sldId id="259" r:id="rId4"/>
    <p:sldId id="266" r:id="rId5"/>
    <p:sldId id="260" r:id="rId6"/>
    <p:sldId id="262" r:id="rId7"/>
    <p:sldId id="261" r:id="rId8"/>
    <p:sldId id="267" r:id="rId9"/>
    <p:sldId id="26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79" d="100"/>
          <a:sy n="79" d="100"/>
        </p:scale>
        <p:origin x="288" y="7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sv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43BB96-B6DC-452A-BAFA-56C99A313D7D}" type="datetimeFigureOut">
              <a:rPr lang="en-GB" smtClean="0"/>
              <a:t>18/01/2024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80A468-6510-4B30-981B-7FEEF7EF2EB8}" type="slidenum">
              <a:rPr lang="en-GB" smtClean="0"/>
              <a:t>‹#›</a:t>
            </a:fld>
            <a:endParaRPr lang="en-GB"/>
          </a:p>
        </p:txBody>
      </p:sp>
    </p:spTree>
    <p:extLst>
      <p:ext uri="{BB962C8B-B14F-4D97-AF65-F5344CB8AC3E}">
        <p14:creationId xmlns:p14="http://schemas.microsoft.com/office/powerpoint/2010/main" val="2127771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r-HR" dirty="0"/>
              <a:t>Bok svima, ovo je prezentacija naseg pokusaja poboljsanja rezultata na temu klasifikacije oboljelih od dijabetesa pomocu algoritama strojnog ucenja. Ja sam Karlo, a sa mnom su na poboljsanju radile jos Ema i Karla.</a:t>
            </a:r>
            <a:endParaRPr lang="en-GB" dirty="0"/>
          </a:p>
        </p:txBody>
      </p:sp>
      <p:sp>
        <p:nvSpPr>
          <p:cNvPr id="4" name="Slide Number Placeholder 3"/>
          <p:cNvSpPr>
            <a:spLocks noGrp="1"/>
          </p:cNvSpPr>
          <p:nvPr>
            <p:ph type="sldNum" sz="quarter" idx="5"/>
          </p:nvPr>
        </p:nvSpPr>
        <p:spPr/>
        <p:txBody>
          <a:bodyPr/>
          <a:lstStyle/>
          <a:p>
            <a:fld id="{6380A468-6510-4B30-981B-7FEEF7EF2EB8}" type="slidenum">
              <a:rPr lang="en-GB" smtClean="0"/>
              <a:t>1</a:t>
            </a:fld>
            <a:endParaRPr lang="en-GB"/>
          </a:p>
        </p:txBody>
      </p:sp>
    </p:spTree>
    <p:extLst>
      <p:ext uri="{BB962C8B-B14F-4D97-AF65-F5344CB8AC3E}">
        <p14:creationId xmlns:p14="http://schemas.microsoft.com/office/powerpoint/2010/main" val="2348930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r-HR" dirty="0"/>
              <a:t>Nase prvi pokusaj ukljucvivao je metodu najblizih susjeda. U originalnom datasetu se nalazilo podosta vrijednosti postavljenih na 0 koje je trebalo nekako zamijeniti. U clanku se koristila metoda medijana koju smo i mi koristili pri replikaciji rezultata. Sada smo se odlucili koristiti metodu k najblizih susjeda te smo za k uzeli 5, tj gledali smo 5 najblizih susjeda svakog primjera i na temelju njihove prosjecne vrijednosti smo odredivali nedostajuce vrijednosti. Zbog neuravnotezenosti klasa proveli smo i balansiranje podataka, a uz to smo ih i normalizirali. podjela na skup za treniranje i ispitivanje bila je u omjeru 70:30, kao u clanku. </a:t>
            </a:r>
            <a:endParaRPr lang="en-GB" dirty="0"/>
          </a:p>
        </p:txBody>
      </p:sp>
      <p:sp>
        <p:nvSpPr>
          <p:cNvPr id="4" name="Slide Number Placeholder 3"/>
          <p:cNvSpPr>
            <a:spLocks noGrp="1"/>
          </p:cNvSpPr>
          <p:nvPr>
            <p:ph type="sldNum" sz="quarter" idx="5"/>
          </p:nvPr>
        </p:nvSpPr>
        <p:spPr/>
        <p:txBody>
          <a:bodyPr/>
          <a:lstStyle/>
          <a:p>
            <a:fld id="{6380A468-6510-4B30-981B-7FEEF7EF2EB8}" type="slidenum">
              <a:rPr lang="en-GB" smtClean="0"/>
              <a:t>2</a:t>
            </a:fld>
            <a:endParaRPr lang="en-GB"/>
          </a:p>
        </p:txBody>
      </p:sp>
    </p:spTree>
    <p:extLst>
      <p:ext uri="{BB962C8B-B14F-4D97-AF65-F5344CB8AC3E}">
        <p14:creationId xmlns:p14="http://schemas.microsoft.com/office/powerpoint/2010/main" val="1627729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r-HR" dirty="0"/>
              <a:t>Ukratko, ovo su rezultati, zapisan je accuracy kao osnovni podatak. Vidimo da je algoritam random forest dao najbolje rezultate. I decision tree i random forest dali su ujednacene rezultate, dok je naive bayes imao vise false negative vrijednosti sto je i rezultatiralo slabijim accuracijem</a:t>
            </a:r>
            <a:endParaRPr lang="en-GB" dirty="0"/>
          </a:p>
        </p:txBody>
      </p:sp>
      <p:sp>
        <p:nvSpPr>
          <p:cNvPr id="4" name="Slide Number Placeholder 3"/>
          <p:cNvSpPr>
            <a:spLocks noGrp="1"/>
          </p:cNvSpPr>
          <p:nvPr>
            <p:ph type="sldNum" sz="quarter" idx="5"/>
          </p:nvPr>
        </p:nvSpPr>
        <p:spPr/>
        <p:txBody>
          <a:bodyPr/>
          <a:lstStyle/>
          <a:p>
            <a:fld id="{6380A468-6510-4B30-981B-7FEEF7EF2EB8}" type="slidenum">
              <a:rPr lang="en-GB" smtClean="0"/>
              <a:t>3</a:t>
            </a:fld>
            <a:endParaRPr lang="en-GB"/>
          </a:p>
        </p:txBody>
      </p:sp>
    </p:spTree>
    <p:extLst>
      <p:ext uri="{BB962C8B-B14F-4D97-AF65-F5344CB8AC3E}">
        <p14:creationId xmlns:p14="http://schemas.microsoft.com/office/powerpoint/2010/main" val="6982927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r-HR" dirty="0"/>
              <a:t>Ovdje vidimo sve rezultate. Usporedba bi se trebala vrsiti sa rezultatima iz clanka, no smatramo kako je bolje usporediti sa nasom replikacijom. Mi smo zapravo njih poboljsavali jer inicijalno ni ne mozemo dobiti one iz clanka. Pomocu zamjene vrijednosti algoritmom k najblizih susjedea i algoritma random forest dobili smo najbolje rezultate u skoro svim kategorijama, dok su precision i sensitivity ipak ostali bolji u clanku.</a:t>
            </a:r>
            <a:endParaRPr lang="en-GB" dirty="0"/>
          </a:p>
        </p:txBody>
      </p:sp>
      <p:sp>
        <p:nvSpPr>
          <p:cNvPr id="4" name="Slide Number Placeholder 3"/>
          <p:cNvSpPr>
            <a:spLocks noGrp="1"/>
          </p:cNvSpPr>
          <p:nvPr>
            <p:ph type="sldNum" sz="quarter" idx="5"/>
          </p:nvPr>
        </p:nvSpPr>
        <p:spPr/>
        <p:txBody>
          <a:bodyPr/>
          <a:lstStyle/>
          <a:p>
            <a:fld id="{6380A468-6510-4B30-981B-7FEEF7EF2EB8}" type="slidenum">
              <a:rPr lang="en-GB" smtClean="0"/>
              <a:t>4</a:t>
            </a:fld>
            <a:endParaRPr lang="en-GB"/>
          </a:p>
        </p:txBody>
      </p:sp>
    </p:spTree>
    <p:extLst>
      <p:ext uri="{BB962C8B-B14F-4D97-AF65-F5344CB8AC3E}">
        <p14:creationId xmlns:p14="http://schemas.microsoft.com/office/powerpoint/2010/main" val="16938058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r-HR" dirty="0"/>
              <a:t>Drzga ideja pobljsanja koristila je strojno ucenje i to metodu potpornih vektora. Koristili smo grid search kako bismo nasli optimalne parametre, i to su sljedeci: c = 4, jezgra kjoju koristimo je rbf, a gamma je 1.</a:t>
            </a:r>
            <a:endParaRPr lang="en-GB" dirty="0"/>
          </a:p>
        </p:txBody>
      </p:sp>
      <p:sp>
        <p:nvSpPr>
          <p:cNvPr id="4" name="Slide Number Placeholder 3"/>
          <p:cNvSpPr>
            <a:spLocks noGrp="1"/>
          </p:cNvSpPr>
          <p:nvPr>
            <p:ph type="sldNum" sz="quarter" idx="5"/>
          </p:nvPr>
        </p:nvSpPr>
        <p:spPr/>
        <p:txBody>
          <a:bodyPr/>
          <a:lstStyle/>
          <a:p>
            <a:fld id="{6380A468-6510-4B30-981B-7FEEF7EF2EB8}" type="slidenum">
              <a:rPr lang="en-GB" smtClean="0"/>
              <a:t>5</a:t>
            </a:fld>
            <a:endParaRPr lang="en-GB"/>
          </a:p>
        </p:txBody>
      </p:sp>
    </p:spTree>
    <p:extLst>
      <p:ext uri="{BB962C8B-B14F-4D97-AF65-F5344CB8AC3E}">
        <p14:creationId xmlns:p14="http://schemas.microsoft.com/office/powerpoint/2010/main" val="283035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r-HR" dirty="0"/>
              <a:t>Sa tim parametraima uspjeli smo dobiti najbolje rezultate u kateogrijama accuracy, specificity i auc-score, dok je random forest u clanku ipak zadrzao najbolje rezultate u precision i f1-score</a:t>
            </a:r>
            <a:endParaRPr lang="en-GB" dirty="0"/>
          </a:p>
        </p:txBody>
      </p:sp>
      <p:sp>
        <p:nvSpPr>
          <p:cNvPr id="4" name="Slide Number Placeholder 3"/>
          <p:cNvSpPr>
            <a:spLocks noGrp="1"/>
          </p:cNvSpPr>
          <p:nvPr>
            <p:ph type="sldNum" sz="quarter" idx="5"/>
          </p:nvPr>
        </p:nvSpPr>
        <p:spPr/>
        <p:txBody>
          <a:bodyPr/>
          <a:lstStyle/>
          <a:p>
            <a:fld id="{6380A468-6510-4B30-981B-7FEEF7EF2EB8}" type="slidenum">
              <a:rPr lang="en-GB" smtClean="0"/>
              <a:t>6</a:t>
            </a:fld>
            <a:endParaRPr lang="en-GB"/>
          </a:p>
        </p:txBody>
      </p:sp>
    </p:spTree>
    <p:extLst>
      <p:ext uri="{BB962C8B-B14F-4D97-AF65-F5344CB8AC3E}">
        <p14:creationId xmlns:p14="http://schemas.microsoft.com/office/powerpoint/2010/main" val="12275422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r-HR" dirty="0"/>
              <a:t>Posljednja ideja bila nam je gradient boosting. To je tehnika koja se i inace koristi u storjnom ucenju upravo za poboljsanje rezultata. Princip njenog rada je da kombinira vise modela, npr. vise stabla odluke i stvara snazan model. On je snazan jer svaki sljedeci model ispravlja greske prethodnog modela, a inicijalno definirane parametre nismo mijenjali.</a:t>
            </a:r>
            <a:endParaRPr lang="en-GB" dirty="0"/>
          </a:p>
        </p:txBody>
      </p:sp>
      <p:sp>
        <p:nvSpPr>
          <p:cNvPr id="4" name="Slide Number Placeholder 3"/>
          <p:cNvSpPr>
            <a:spLocks noGrp="1"/>
          </p:cNvSpPr>
          <p:nvPr>
            <p:ph type="sldNum" sz="quarter" idx="5"/>
          </p:nvPr>
        </p:nvSpPr>
        <p:spPr/>
        <p:txBody>
          <a:bodyPr/>
          <a:lstStyle/>
          <a:p>
            <a:fld id="{6380A468-6510-4B30-981B-7FEEF7EF2EB8}" type="slidenum">
              <a:rPr lang="en-GB" smtClean="0"/>
              <a:t>7</a:t>
            </a:fld>
            <a:endParaRPr lang="en-GB"/>
          </a:p>
        </p:txBody>
      </p:sp>
    </p:spTree>
    <p:extLst>
      <p:ext uri="{BB962C8B-B14F-4D97-AF65-F5344CB8AC3E}">
        <p14:creationId xmlns:p14="http://schemas.microsoft.com/office/powerpoint/2010/main" val="42063672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r-HR" dirty="0"/>
              <a:t>Ova ideja je prosla slicno kao i svm. Doslo je do pobljsanja, no ovim pokusajem je ono ipak bilo najmanje sto se moze vidjeti i na slajdu.</a:t>
            </a:r>
            <a:endParaRPr lang="en-GB" dirty="0"/>
          </a:p>
        </p:txBody>
      </p:sp>
      <p:sp>
        <p:nvSpPr>
          <p:cNvPr id="4" name="Slide Number Placeholder 3"/>
          <p:cNvSpPr>
            <a:spLocks noGrp="1"/>
          </p:cNvSpPr>
          <p:nvPr>
            <p:ph type="sldNum" sz="quarter" idx="5"/>
          </p:nvPr>
        </p:nvSpPr>
        <p:spPr/>
        <p:txBody>
          <a:bodyPr/>
          <a:lstStyle/>
          <a:p>
            <a:fld id="{6380A468-6510-4B30-981B-7FEEF7EF2EB8}" type="slidenum">
              <a:rPr lang="en-GB" smtClean="0"/>
              <a:t>8</a:t>
            </a:fld>
            <a:endParaRPr lang="en-GB"/>
          </a:p>
        </p:txBody>
      </p:sp>
    </p:spTree>
    <p:extLst>
      <p:ext uri="{BB962C8B-B14F-4D97-AF65-F5344CB8AC3E}">
        <p14:creationId xmlns:p14="http://schemas.microsoft.com/office/powerpoint/2010/main" val="42347948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r-HR" dirty="0"/>
              <a:t>Dosli smo i do kraja. Prije svega, zadovoljni smo nasim poboljsanjima. Koristili smo tri ideje, knn, svm i gradient boosting i sve tri su proizvele poboljsanje u odnosu na replikaciju, a i na originalni clanak sto svakako smatramo uspjehom. Hvala vam na paznji.</a:t>
            </a:r>
            <a:endParaRPr lang="en-GB" dirty="0"/>
          </a:p>
        </p:txBody>
      </p:sp>
      <p:sp>
        <p:nvSpPr>
          <p:cNvPr id="4" name="Slide Number Placeholder 3"/>
          <p:cNvSpPr>
            <a:spLocks noGrp="1"/>
          </p:cNvSpPr>
          <p:nvPr>
            <p:ph type="sldNum" sz="quarter" idx="5"/>
          </p:nvPr>
        </p:nvSpPr>
        <p:spPr/>
        <p:txBody>
          <a:bodyPr/>
          <a:lstStyle/>
          <a:p>
            <a:fld id="{6380A468-6510-4B30-981B-7FEEF7EF2EB8}" type="slidenum">
              <a:rPr lang="en-GB" smtClean="0"/>
              <a:t>9</a:t>
            </a:fld>
            <a:endParaRPr lang="en-GB"/>
          </a:p>
        </p:txBody>
      </p:sp>
    </p:spTree>
    <p:extLst>
      <p:ext uri="{BB962C8B-B14F-4D97-AF65-F5344CB8AC3E}">
        <p14:creationId xmlns:p14="http://schemas.microsoft.com/office/powerpoint/2010/main" val="4289927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8E770-44AE-47D5-B4B1-71BEC9A9D725}"/>
              </a:ext>
            </a:extLst>
          </p:cNvPr>
          <p:cNvSpPr>
            <a:spLocks noGrp="1"/>
          </p:cNvSpPr>
          <p:nvPr>
            <p:ph type="ctrTitle"/>
          </p:nvPr>
        </p:nvSpPr>
        <p:spPr>
          <a:xfrm>
            <a:off x="841248" y="663960"/>
            <a:ext cx="9456049" cy="3594112"/>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4CA91C7-81A9-46F3-B0F4-D9AB8808514E}"/>
              </a:ext>
            </a:extLst>
          </p:cNvPr>
          <p:cNvSpPr>
            <a:spLocks noGrp="1"/>
          </p:cNvSpPr>
          <p:nvPr>
            <p:ph type="subTitle" idx="1"/>
          </p:nvPr>
        </p:nvSpPr>
        <p:spPr>
          <a:xfrm>
            <a:off x="841248" y="4667581"/>
            <a:ext cx="9456049" cy="1197387"/>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1AA648C8-9681-4994-B52A-1A8BC79127E1}"/>
              </a:ext>
            </a:extLst>
          </p:cNvPr>
          <p:cNvSpPr>
            <a:spLocks noGrp="1"/>
          </p:cNvSpPr>
          <p:nvPr>
            <p:ph type="dt" sz="half" idx="10"/>
          </p:nvPr>
        </p:nvSpPr>
        <p:spPr>
          <a:xfrm>
            <a:off x="841248" y="6102693"/>
            <a:ext cx="2743200" cy="365125"/>
          </a:xfrm>
        </p:spPr>
        <p:txBody>
          <a:bodyPr/>
          <a:lstStyle/>
          <a:p>
            <a:fld id="{F32DD6F1-A82D-47C5-9CE9-A0171BF578A4}" type="datetime1">
              <a:rPr lang="en-US" smtClean="0"/>
              <a:t>1/18/2024</a:t>
            </a:fld>
            <a:endParaRPr lang="en-US"/>
          </a:p>
        </p:txBody>
      </p:sp>
      <p:sp>
        <p:nvSpPr>
          <p:cNvPr id="5" name="Footer Placeholder 4">
            <a:extLst>
              <a:ext uri="{FF2B5EF4-FFF2-40B4-BE49-F238E27FC236}">
                <a16:creationId xmlns:a16="http://schemas.microsoft.com/office/drawing/2014/main" id="{6677F203-CB10-488B-82DC-9D0571A5EEF9}"/>
              </a:ext>
            </a:extLst>
          </p:cNvPr>
          <p:cNvSpPr>
            <a:spLocks noGrp="1"/>
          </p:cNvSpPr>
          <p:nvPr>
            <p:ph type="ftr" sz="quarter" idx="11"/>
          </p:nvPr>
        </p:nvSpPr>
        <p:spPr/>
        <p:txBody>
          <a:bodyPr/>
          <a:lstStyle/>
          <a:p>
            <a:r>
              <a:rPr lang="en-US"/>
              <a:t>UZOP projekt</a:t>
            </a:r>
          </a:p>
        </p:txBody>
      </p:sp>
      <p:sp>
        <p:nvSpPr>
          <p:cNvPr id="6" name="Slide Number Placeholder 5">
            <a:extLst>
              <a:ext uri="{FF2B5EF4-FFF2-40B4-BE49-F238E27FC236}">
                <a16:creationId xmlns:a16="http://schemas.microsoft.com/office/drawing/2014/main" id="{372B2E9B-C8B7-4716-9D05-265A04246E05}"/>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7" name="Straight Connector 6">
            <a:extLst>
              <a:ext uri="{FF2B5EF4-FFF2-40B4-BE49-F238E27FC236}">
                <a16:creationId xmlns:a16="http://schemas.microsoft.com/office/drawing/2014/main" id="{9EED8031-DD67-43C6-94A0-646636C95560}"/>
              </a:ext>
            </a:extLst>
          </p:cNvPr>
          <p:cNvCxnSpPr>
            <a:cxnSpLocks/>
          </p:cNvCxnSpPr>
          <p:nvPr/>
        </p:nvCxnSpPr>
        <p:spPr>
          <a:xfrm>
            <a:off x="360154" y="4495800"/>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1580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3C3B3-C67F-4C48-A663-EF010429E7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4C4B3F-B3CB-4CF0-AEC8-1893A6A27E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46D005-2B71-4325-A646-A2278C3A2EAA}"/>
              </a:ext>
            </a:extLst>
          </p:cNvPr>
          <p:cNvSpPr>
            <a:spLocks noGrp="1"/>
          </p:cNvSpPr>
          <p:nvPr>
            <p:ph type="dt" sz="half" idx="10"/>
          </p:nvPr>
        </p:nvSpPr>
        <p:spPr/>
        <p:txBody>
          <a:bodyPr/>
          <a:lstStyle/>
          <a:p>
            <a:fld id="{CD76055D-AF4D-463C-A5E5-B95397DF6CDE}" type="datetime1">
              <a:rPr lang="en-US" smtClean="0"/>
              <a:t>1/18/2024</a:t>
            </a:fld>
            <a:endParaRPr lang="en-US"/>
          </a:p>
        </p:txBody>
      </p:sp>
      <p:sp>
        <p:nvSpPr>
          <p:cNvPr id="5" name="Footer Placeholder 4">
            <a:extLst>
              <a:ext uri="{FF2B5EF4-FFF2-40B4-BE49-F238E27FC236}">
                <a16:creationId xmlns:a16="http://schemas.microsoft.com/office/drawing/2014/main" id="{DB356B01-AE16-42EF-B970-5CAF0C891C5C}"/>
              </a:ext>
            </a:extLst>
          </p:cNvPr>
          <p:cNvSpPr>
            <a:spLocks noGrp="1"/>
          </p:cNvSpPr>
          <p:nvPr>
            <p:ph type="ftr" sz="quarter" idx="11"/>
          </p:nvPr>
        </p:nvSpPr>
        <p:spPr/>
        <p:txBody>
          <a:bodyPr/>
          <a:lstStyle/>
          <a:p>
            <a:r>
              <a:rPr lang="en-US"/>
              <a:t>UZOP projekt</a:t>
            </a:r>
          </a:p>
        </p:txBody>
      </p:sp>
      <p:sp>
        <p:nvSpPr>
          <p:cNvPr id="6" name="Slide Number Placeholder 5">
            <a:extLst>
              <a:ext uri="{FF2B5EF4-FFF2-40B4-BE49-F238E27FC236}">
                <a16:creationId xmlns:a16="http://schemas.microsoft.com/office/drawing/2014/main" id="{55BF9BE2-24F4-4F83-8E64-4307C9794E17}"/>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2458130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601120-856A-4F01-B7C1-D87A1E5F8150}"/>
              </a:ext>
            </a:extLst>
          </p:cNvPr>
          <p:cNvSpPr>
            <a:spLocks noGrp="1"/>
          </p:cNvSpPr>
          <p:nvPr>
            <p:ph type="title" orient="vert"/>
          </p:nvPr>
        </p:nvSpPr>
        <p:spPr>
          <a:xfrm>
            <a:off x="7874324" y="552782"/>
            <a:ext cx="2620891" cy="52947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9D62358-C84C-4947-B826-FF738422EA5B}"/>
              </a:ext>
            </a:extLst>
          </p:cNvPr>
          <p:cNvSpPr>
            <a:spLocks noGrp="1"/>
          </p:cNvSpPr>
          <p:nvPr>
            <p:ph type="body" orient="vert" idx="1"/>
          </p:nvPr>
        </p:nvSpPr>
        <p:spPr>
          <a:xfrm>
            <a:off x="838200" y="552782"/>
            <a:ext cx="6803155" cy="52947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7971139-AA1A-46DB-B793-17FB8E6E8A77}"/>
              </a:ext>
            </a:extLst>
          </p:cNvPr>
          <p:cNvSpPr>
            <a:spLocks noGrp="1"/>
          </p:cNvSpPr>
          <p:nvPr>
            <p:ph type="dt" sz="half" idx="10"/>
          </p:nvPr>
        </p:nvSpPr>
        <p:spPr/>
        <p:txBody>
          <a:bodyPr/>
          <a:lstStyle/>
          <a:p>
            <a:fld id="{0DBC20A1-048A-4C3F-864D-A7323D6BC9A4}" type="datetime1">
              <a:rPr lang="en-US" smtClean="0"/>
              <a:t>1/18/2024</a:t>
            </a:fld>
            <a:endParaRPr lang="en-US"/>
          </a:p>
        </p:txBody>
      </p:sp>
      <p:sp>
        <p:nvSpPr>
          <p:cNvPr id="5" name="Footer Placeholder 4">
            <a:extLst>
              <a:ext uri="{FF2B5EF4-FFF2-40B4-BE49-F238E27FC236}">
                <a16:creationId xmlns:a16="http://schemas.microsoft.com/office/drawing/2014/main" id="{1B2E06F6-0FE2-40FB-BFEE-010C22293D23}"/>
              </a:ext>
            </a:extLst>
          </p:cNvPr>
          <p:cNvSpPr>
            <a:spLocks noGrp="1"/>
          </p:cNvSpPr>
          <p:nvPr>
            <p:ph type="ftr" sz="quarter" idx="11"/>
          </p:nvPr>
        </p:nvSpPr>
        <p:spPr/>
        <p:txBody>
          <a:bodyPr/>
          <a:lstStyle/>
          <a:p>
            <a:r>
              <a:rPr lang="en-US"/>
              <a:t>UZOP projekt</a:t>
            </a:r>
          </a:p>
        </p:txBody>
      </p:sp>
      <p:sp>
        <p:nvSpPr>
          <p:cNvPr id="6" name="Slide Number Placeholder 5">
            <a:extLst>
              <a:ext uri="{FF2B5EF4-FFF2-40B4-BE49-F238E27FC236}">
                <a16:creationId xmlns:a16="http://schemas.microsoft.com/office/drawing/2014/main" id="{B6BA7B1B-13A1-41BA-B924-FD11450C14E7}"/>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150762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42B9A-9384-46B2-8B4F-B9C2035CAB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B413CF4-CD0B-4F3C-A1CE-1BA3EFDEEB5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C1DE659-17B0-4F70-8F1C-93BF4DB64390}"/>
              </a:ext>
            </a:extLst>
          </p:cNvPr>
          <p:cNvSpPr>
            <a:spLocks noGrp="1"/>
          </p:cNvSpPr>
          <p:nvPr>
            <p:ph type="dt" sz="half" idx="10"/>
          </p:nvPr>
        </p:nvSpPr>
        <p:spPr/>
        <p:txBody>
          <a:bodyPr/>
          <a:lstStyle/>
          <a:p>
            <a:fld id="{F7BEF18B-0BB6-43A2-B8E9-7440846DF8A6}" type="datetime1">
              <a:rPr lang="en-US" smtClean="0"/>
              <a:t>1/18/2024</a:t>
            </a:fld>
            <a:endParaRPr lang="en-US"/>
          </a:p>
        </p:txBody>
      </p:sp>
      <p:sp>
        <p:nvSpPr>
          <p:cNvPr id="5" name="Footer Placeholder 4">
            <a:extLst>
              <a:ext uri="{FF2B5EF4-FFF2-40B4-BE49-F238E27FC236}">
                <a16:creationId xmlns:a16="http://schemas.microsoft.com/office/drawing/2014/main" id="{37AB0750-AB4E-4FCF-9B52-BC954760B9FF}"/>
              </a:ext>
            </a:extLst>
          </p:cNvPr>
          <p:cNvSpPr>
            <a:spLocks noGrp="1"/>
          </p:cNvSpPr>
          <p:nvPr>
            <p:ph type="ftr" sz="quarter" idx="11"/>
          </p:nvPr>
        </p:nvSpPr>
        <p:spPr/>
        <p:txBody>
          <a:bodyPr/>
          <a:lstStyle/>
          <a:p>
            <a:r>
              <a:rPr lang="en-US"/>
              <a:t>UZOP projekt</a:t>
            </a:r>
          </a:p>
        </p:txBody>
      </p:sp>
      <p:sp>
        <p:nvSpPr>
          <p:cNvPr id="6" name="Slide Number Placeholder 5">
            <a:extLst>
              <a:ext uri="{FF2B5EF4-FFF2-40B4-BE49-F238E27FC236}">
                <a16:creationId xmlns:a16="http://schemas.microsoft.com/office/drawing/2014/main" id="{1C466B99-C716-4464-B695-623F4C5A9D9B}"/>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3791194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2233A-AD59-4FB1-A1CA-AABFAE040805}"/>
              </a:ext>
            </a:extLst>
          </p:cNvPr>
          <p:cNvSpPr>
            <a:spLocks noGrp="1"/>
          </p:cNvSpPr>
          <p:nvPr>
            <p:ph type="title"/>
          </p:nvPr>
        </p:nvSpPr>
        <p:spPr>
          <a:xfrm>
            <a:off x="841249" y="552782"/>
            <a:ext cx="9538428" cy="3714417"/>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A656964-650B-4E87-9541-0E659DEC0365}"/>
              </a:ext>
            </a:extLst>
          </p:cNvPr>
          <p:cNvSpPr>
            <a:spLocks noGrp="1"/>
          </p:cNvSpPr>
          <p:nvPr>
            <p:ph type="body" idx="1"/>
          </p:nvPr>
        </p:nvSpPr>
        <p:spPr>
          <a:xfrm>
            <a:off x="841249" y="4672584"/>
            <a:ext cx="9538428" cy="1143802"/>
          </a:xfrm>
        </p:spPr>
        <p:txBody>
          <a:bodyPr>
            <a:normAutofit/>
          </a:bodyPr>
          <a:lstStyle>
            <a:lvl1pPr marL="0" indent="0" algn="l" defTabSz="914400" rtl="0" eaLnBrk="1" latinLnBrk="0" hangingPunct="1">
              <a:lnSpc>
                <a:spcPct val="130000"/>
              </a:lnSpc>
              <a:spcBef>
                <a:spcPts val="1000"/>
              </a:spcBef>
              <a:buFont typeface="Arial" panose="020B0604020202020204" pitchFamily="34" charset="0"/>
              <a:buNone/>
              <a:defRPr lang="en-US" sz="2000"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21BB50-DF4A-47B5-A3AD-18712A3AD40E}"/>
              </a:ext>
            </a:extLst>
          </p:cNvPr>
          <p:cNvSpPr>
            <a:spLocks noGrp="1"/>
          </p:cNvSpPr>
          <p:nvPr>
            <p:ph type="dt" sz="half" idx="10"/>
          </p:nvPr>
        </p:nvSpPr>
        <p:spPr/>
        <p:txBody>
          <a:bodyPr/>
          <a:lstStyle/>
          <a:p>
            <a:fld id="{37083D47-6A52-449B-B256-EB95EC337A1F}" type="datetime1">
              <a:rPr lang="en-US" smtClean="0"/>
              <a:t>1/18/2024</a:t>
            </a:fld>
            <a:endParaRPr lang="en-US"/>
          </a:p>
        </p:txBody>
      </p:sp>
      <p:sp>
        <p:nvSpPr>
          <p:cNvPr id="5" name="Footer Placeholder 4">
            <a:extLst>
              <a:ext uri="{FF2B5EF4-FFF2-40B4-BE49-F238E27FC236}">
                <a16:creationId xmlns:a16="http://schemas.microsoft.com/office/drawing/2014/main" id="{3CDF59B3-D1B8-4A51-AD6E-868C5BF6F72A}"/>
              </a:ext>
            </a:extLst>
          </p:cNvPr>
          <p:cNvSpPr>
            <a:spLocks noGrp="1"/>
          </p:cNvSpPr>
          <p:nvPr>
            <p:ph type="ftr" sz="quarter" idx="11"/>
          </p:nvPr>
        </p:nvSpPr>
        <p:spPr/>
        <p:txBody>
          <a:bodyPr/>
          <a:lstStyle/>
          <a:p>
            <a:r>
              <a:rPr lang="en-US"/>
              <a:t>UZOP projekt</a:t>
            </a:r>
          </a:p>
        </p:txBody>
      </p:sp>
      <p:sp>
        <p:nvSpPr>
          <p:cNvPr id="6" name="Slide Number Placeholder 5">
            <a:extLst>
              <a:ext uri="{FF2B5EF4-FFF2-40B4-BE49-F238E27FC236}">
                <a16:creationId xmlns:a16="http://schemas.microsoft.com/office/drawing/2014/main" id="{150CA779-6272-4A15-A566-20C4E9A60D47}"/>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7" name="Straight Connector 6">
            <a:extLst>
              <a:ext uri="{FF2B5EF4-FFF2-40B4-BE49-F238E27FC236}">
                <a16:creationId xmlns:a16="http://schemas.microsoft.com/office/drawing/2014/main" id="{F0B86E8F-91EA-4626-BCA8-3B4973C7C9D6}"/>
              </a:ext>
            </a:extLst>
          </p:cNvPr>
          <p:cNvCxnSpPr>
            <a:cxnSpLocks/>
          </p:cNvCxnSpPr>
          <p:nvPr/>
        </p:nvCxnSpPr>
        <p:spPr>
          <a:xfrm>
            <a:off x="360154" y="4495800"/>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067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52A00-5BBD-436C-BB6D-CE650FC46202}"/>
              </a:ext>
            </a:extLst>
          </p:cNvPr>
          <p:cNvSpPr>
            <a:spLocks noGrp="1"/>
          </p:cNvSpPr>
          <p:nvPr>
            <p:ph type="title"/>
          </p:nvPr>
        </p:nvSpPr>
        <p:spPr>
          <a:xfrm>
            <a:off x="841248" y="552783"/>
            <a:ext cx="9683871" cy="132588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DFB3E2E-F3C4-4CDD-9138-86AE7A1B566D}"/>
              </a:ext>
            </a:extLst>
          </p:cNvPr>
          <p:cNvSpPr>
            <a:spLocks noGrp="1"/>
          </p:cNvSpPr>
          <p:nvPr>
            <p:ph sz="half" idx="1"/>
          </p:nvPr>
        </p:nvSpPr>
        <p:spPr>
          <a:xfrm>
            <a:off x="841248" y="2108362"/>
            <a:ext cx="4507926" cy="37216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795CD01-B639-46B6-B53D-18FE1E39AF50}"/>
              </a:ext>
            </a:extLst>
          </p:cNvPr>
          <p:cNvSpPr>
            <a:spLocks noGrp="1"/>
          </p:cNvSpPr>
          <p:nvPr>
            <p:ph sz="half" idx="2"/>
          </p:nvPr>
        </p:nvSpPr>
        <p:spPr>
          <a:xfrm>
            <a:off x="5699171" y="2108362"/>
            <a:ext cx="4825948" cy="37216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396E34C3-86AC-48F9-92A4-F17BFAF9EF06}"/>
              </a:ext>
            </a:extLst>
          </p:cNvPr>
          <p:cNvSpPr>
            <a:spLocks noGrp="1"/>
          </p:cNvSpPr>
          <p:nvPr>
            <p:ph type="dt" sz="half" idx="10"/>
          </p:nvPr>
        </p:nvSpPr>
        <p:spPr/>
        <p:txBody>
          <a:bodyPr/>
          <a:lstStyle/>
          <a:p>
            <a:fld id="{D0E596C7-9D88-43D0-8044-0F2E27B38AD1}" type="datetime1">
              <a:rPr lang="en-US" smtClean="0"/>
              <a:t>1/18/2024</a:t>
            </a:fld>
            <a:endParaRPr lang="en-US"/>
          </a:p>
        </p:txBody>
      </p:sp>
      <p:sp>
        <p:nvSpPr>
          <p:cNvPr id="6" name="Footer Placeholder 5">
            <a:extLst>
              <a:ext uri="{FF2B5EF4-FFF2-40B4-BE49-F238E27FC236}">
                <a16:creationId xmlns:a16="http://schemas.microsoft.com/office/drawing/2014/main" id="{275D6A29-C51F-4654-82AD-04056FA6C70F}"/>
              </a:ext>
            </a:extLst>
          </p:cNvPr>
          <p:cNvSpPr>
            <a:spLocks noGrp="1"/>
          </p:cNvSpPr>
          <p:nvPr>
            <p:ph type="ftr" sz="quarter" idx="11"/>
          </p:nvPr>
        </p:nvSpPr>
        <p:spPr/>
        <p:txBody>
          <a:bodyPr/>
          <a:lstStyle/>
          <a:p>
            <a:r>
              <a:rPr lang="en-US"/>
              <a:t>UZOP projekt</a:t>
            </a:r>
          </a:p>
        </p:txBody>
      </p:sp>
      <p:sp>
        <p:nvSpPr>
          <p:cNvPr id="7" name="Slide Number Placeholder 6">
            <a:extLst>
              <a:ext uri="{FF2B5EF4-FFF2-40B4-BE49-F238E27FC236}">
                <a16:creationId xmlns:a16="http://schemas.microsoft.com/office/drawing/2014/main" id="{DB21EEB6-57E6-40E7-9702-1D5999B505DC}"/>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8" name="Straight Connector 7">
            <a:extLst>
              <a:ext uri="{FF2B5EF4-FFF2-40B4-BE49-F238E27FC236}">
                <a16:creationId xmlns:a16="http://schemas.microsoft.com/office/drawing/2014/main" id="{F929C81A-4806-44FF-99D8-13A65B2D066F}"/>
              </a:ext>
            </a:extLst>
          </p:cNvPr>
          <p:cNvCxnSpPr>
            <a:cxnSpLocks/>
          </p:cNvCxnSpPr>
          <p:nvPr/>
        </p:nvCxnSpPr>
        <p:spPr>
          <a:xfrm>
            <a:off x="375523" y="2004012"/>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08DDCF9-5353-4B5F-8565-8C27F795A4BF}"/>
              </a:ext>
            </a:extLst>
          </p:cNvPr>
          <p:cNvCxnSpPr>
            <a:cxnSpLocks/>
          </p:cNvCxnSpPr>
          <p:nvPr/>
        </p:nvCxnSpPr>
        <p:spPr>
          <a:xfrm>
            <a:off x="5563342" y="2004012"/>
            <a:ext cx="0" cy="40486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0034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0D1A9-BF08-4C6D-805E-244B234EE852}"/>
              </a:ext>
            </a:extLst>
          </p:cNvPr>
          <p:cNvSpPr>
            <a:spLocks noGrp="1"/>
          </p:cNvSpPr>
          <p:nvPr>
            <p:ph type="title"/>
          </p:nvPr>
        </p:nvSpPr>
        <p:spPr>
          <a:xfrm>
            <a:off x="841248" y="557784"/>
            <a:ext cx="943957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920C1D8-0907-4FDB-BFAD-36E14AF98D81}"/>
              </a:ext>
            </a:extLst>
          </p:cNvPr>
          <p:cNvSpPr>
            <a:spLocks noGrp="1"/>
          </p:cNvSpPr>
          <p:nvPr>
            <p:ph type="body" idx="1"/>
          </p:nvPr>
        </p:nvSpPr>
        <p:spPr>
          <a:xfrm>
            <a:off x="841248" y="2114185"/>
            <a:ext cx="4438887" cy="693761"/>
          </a:xfrm>
        </p:spPr>
        <p:txBody>
          <a:bodyPr anchor="b">
            <a:normAutofit/>
          </a:bodyPr>
          <a:lstStyle>
            <a:lvl1pPr marL="0" indent="0" algn="l" defTabSz="914400" rtl="0" eaLnBrk="1" latinLnBrk="0" hangingPunct="1">
              <a:lnSpc>
                <a:spcPct val="130000"/>
              </a:lnSpc>
              <a:spcBef>
                <a:spcPts val="1000"/>
              </a:spcBef>
              <a:buFont typeface="Arial" panose="020B0604020202020204" pitchFamily="34" charset="0"/>
              <a:buNone/>
              <a:defRPr lang="en-US" sz="240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6A4441-5FC3-4F86-8ADE-ED90424DB9B8}"/>
              </a:ext>
            </a:extLst>
          </p:cNvPr>
          <p:cNvSpPr>
            <a:spLocks noGrp="1"/>
          </p:cNvSpPr>
          <p:nvPr>
            <p:ph sz="half" idx="2"/>
          </p:nvPr>
        </p:nvSpPr>
        <p:spPr>
          <a:xfrm>
            <a:off x="841248" y="2900451"/>
            <a:ext cx="4438887" cy="3028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3CEB34D-DB36-47E0-AE2C-FBEBA272076E}"/>
              </a:ext>
            </a:extLst>
          </p:cNvPr>
          <p:cNvSpPr>
            <a:spLocks noGrp="1"/>
          </p:cNvSpPr>
          <p:nvPr>
            <p:ph type="body" sz="quarter" idx="3"/>
          </p:nvPr>
        </p:nvSpPr>
        <p:spPr>
          <a:xfrm>
            <a:off x="5795090" y="2114185"/>
            <a:ext cx="4485728" cy="693761"/>
          </a:xfrm>
        </p:spPr>
        <p:txBody>
          <a:bodyPr anchor="b">
            <a:normAutofit/>
          </a:bodyPr>
          <a:lstStyle>
            <a:lvl1pPr marL="0" indent="0" algn="l" defTabSz="914400" rtl="0" eaLnBrk="1" latinLnBrk="0" hangingPunct="1">
              <a:lnSpc>
                <a:spcPct val="130000"/>
              </a:lnSpc>
              <a:spcBef>
                <a:spcPts val="1000"/>
              </a:spcBef>
              <a:buFont typeface="Arial" panose="020B0604020202020204" pitchFamily="34" charset="0"/>
              <a:buNone/>
              <a:defRPr lang="en-US" sz="2400"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056219-D498-410D-8F2C-03045AE48016}"/>
              </a:ext>
            </a:extLst>
          </p:cNvPr>
          <p:cNvSpPr>
            <a:spLocks noGrp="1"/>
          </p:cNvSpPr>
          <p:nvPr>
            <p:ph sz="quarter" idx="4"/>
          </p:nvPr>
        </p:nvSpPr>
        <p:spPr>
          <a:xfrm>
            <a:off x="5795090" y="2900451"/>
            <a:ext cx="4485730" cy="3028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8DC9AD-F6B8-44D0-8169-84553C1F92C9}"/>
              </a:ext>
            </a:extLst>
          </p:cNvPr>
          <p:cNvSpPr>
            <a:spLocks noGrp="1"/>
          </p:cNvSpPr>
          <p:nvPr>
            <p:ph type="dt" sz="half" idx="10"/>
          </p:nvPr>
        </p:nvSpPr>
        <p:spPr/>
        <p:txBody>
          <a:bodyPr/>
          <a:lstStyle/>
          <a:p>
            <a:fld id="{19E4F26D-E431-4AA4-9801-266053E11834}" type="datetime1">
              <a:rPr lang="en-US" smtClean="0"/>
              <a:t>1/18/2024</a:t>
            </a:fld>
            <a:endParaRPr lang="en-US"/>
          </a:p>
        </p:txBody>
      </p:sp>
      <p:sp>
        <p:nvSpPr>
          <p:cNvPr id="8" name="Footer Placeholder 7">
            <a:extLst>
              <a:ext uri="{FF2B5EF4-FFF2-40B4-BE49-F238E27FC236}">
                <a16:creationId xmlns:a16="http://schemas.microsoft.com/office/drawing/2014/main" id="{FF9985ED-7382-4F00-845D-4F27841B5D31}"/>
              </a:ext>
            </a:extLst>
          </p:cNvPr>
          <p:cNvSpPr>
            <a:spLocks noGrp="1"/>
          </p:cNvSpPr>
          <p:nvPr>
            <p:ph type="ftr" sz="quarter" idx="11"/>
          </p:nvPr>
        </p:nvSpPr>
        <p:spPr/>
        <p:txBody>
          <a:bodyPr/>
          <a:lstStyle/>
          <a:p>
            <a:r>
              <a:rPr lang="en-US"/>
              <a:t>UZOP projekt</a:t>
            </a:r>
          </a:p>
        </p:txBody>
      </p:sp>
      <p:sp>
        <p:nvSpPr>
          <p:cNvPr id="9" name="Slide Number Placeholder 8">
            <a:extLst>
              <a:ext uri="{FF2B5EF4-FFF2-40B4-BE49-F238E27FC236}">
                <a16:creationId xmlns:a16="http://schemas.microsoft.com/office/drawing/2014/main" id="{E6A2CC25-9EC7-4706-9BD4-5E20C4B33200}"/>
              </a:ext>
            </a:extLst>
          </p:cNvPr>
          <p:cNvSpPr>
            <a:spLocks noGrp="1"/>
          </p:cNvSpPr>
          <p:nvPr>
            <p:ph type="sldNum" sz="quarter" idx="12"/>
          </p:nvPr>
        </p:nvSpPr>
        <p:spPr/>
        <p:txBody>
          <a:bodyPr/>
          <a:lstStyle/>
          <a:p>
            <a:fld id="{6586042B-6341-4E38-A80C-926D3BB8AAC9}" type="slidenum">
              <a:rPr lang="en-US" smtClean="0"/>
              <a:t>‹#›</a:t>
            </a:fld>
            <a:endParaRPr lang="en-US"/>
          </a:p>
        </p:txBody>
      </p:sp>
      <p:cxnSp>
        <p:nvCxnSpPr>
          <p:cNvPr id="12" name="Straight Connector 11">
            <a:extLst>
              <a:ext uri="{FF2B5EF4-FFF2-40B4-BE49-F238E27FC236}">
                <a16:creationId xmlns:a16="http://schemas.microsoft.com/office/drawing/2014/main" id="{4DBC7D26-1B30-46B8-8221-09886FA3D030}"/>
              </a:ext>
            </a:extLst>
          </p:cNvPr>
          <p:cNvCxnSpPr>
            <a:cxnSpLocks/>
          </p:cNvCxnSpPr>
          <p:nvPr/>
        </p:nvCxnSpPr>
        <p:spPr>
          <a:xfrm>
            <a:off x="375523" y="2004012"/>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4186A75-E140-4995-A8BB-89B5ACE678D2}"/>
              </a:ext>
            </a:extLst>
          </p:cNvPr>
          <p:cNvCxnSpPr>
            <a:cxnSpLocks/>
          </p:cNvCxnSpPr>
          <p:nvPr/>
        </p:nvCxnSpPr>
        <p:spPr>
          <a:xfrm>
            <a:off x="5563342" y="2004012"/>
            <a:ext cx="0" cy="404869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692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221C2-B85F-435F-8DF3-C714A5472B7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99FE38-24D5-4D5F-A92E-E4F8B23FB7FC}"/>
              </a:ext>
            </a:extLst>
          </p:cNvPr>
          <p:cNvSpPr>
            <a:spLocks noGrp="1"/>
          </p:cNvSpPr>
          <p:nvPr>
            <p:ph type="dt" sz="half" idx="10"/>
          </p:nvPr>
        </p:nvSpPr>
        <p:spPr/>
        <p:txBody>
          <a:bodyPr/>
          <a:lstStyle/>
          <a:p>
            <a:fld id="{0AB7C4A7-2756-4BAE-9361-C72DC48BF499}" type="datetime1">
              <a:rPr lang="en-US" smtClean="0"/>
              <a:t>1/18/2024</a:t>
            </a:fld>
            <a:endParaRPr lang="en-US"/>
          </a:p>
        </p:txBody>
      </p:sp>
      <p:sp>
        <p:nvSpPr>
          <p:cNvPr id="4" name="Footer Placeholder 3">
            <a:extLst>
              <a:ext uri="{FF2B5EF4-FFF2-40B4-BE49-F238E27FC236}">
                <a16:creationId xmlns:a16="http://schemas.microsoft.com/office/drawing/2014/main" id="{E629DF69-BE29-4038-9744-17BFC57B886D}"/>
              </a:ext>
            </a:extLst>
          </p:cNvPr>
          <p:cNvSpPr>
            <a:spLocks noGrp="1"/>
          </p:cNvSpPr>
          <p:nvPr>
            <p:ph type="ftr" sz="quarter" idx="11"/>
          </p:nvPr>
        </p:nvSpPr>
        <p:spPr/>
        <p:txBody>
          <a:bodyPr/>
          <a:lstStyle/>
          <a:p>
            <a:r>
              <a:rPr lang="en-US"/>
              <a:t>UZOP projekt</a:t>
            </a:r>
          </a:p>
        </p:txBody>
      </p:sp>
      <p:sp>
        <p:nvSpPr>
          <p:cNvPr id="5" name="Slide Number Placeholder 4">
            <a:extLst>
              <a:ext uri="{FF2B5EF4-FFF2-40B4-BE49-F238E27FC236}">
                <a16:creationId xmlns:a16="http://schemas.microsoft.com/office/drawing/2014/main" id="{B8B9496F-64EC-46E7-97F0-BCB7E79F820A}"/>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86892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9F19E0-8FE3-45E8-A227-D74EEF1A6322}"/>
              </a:ext>
            </a:extLst>
          </p:cNvPr>
          <p:cNvSpPr>
            <a:spLocks noGrp="1"/>
          </p:cNvSpPr>
          <p:nvPr>
            <p:ph type="dt" sz="half" idx="10"/>
          </p:nvPr>
        </p:nvSpPr>
        <p:spPr/>
        <p:txBody>
          <a:bodyPr/>
          <a:lstStyle/>
          <a:p>
            <a:fld id="{CD4DA59E-6A22-45BD-8A21-D343FCA0CB66}" type="datetime1">
              <a:rPr lang="en-US" smtClean="0"/>
              <a:t>1/18/2024</a:t>
            </a:fld>
            <a:endParaRPr lang="en-US"/>
          </a:p>
        </p:txBody>
      </p:sp>
      <p:sp>
        <p:nvSpPr>
          <p:cNvPr id="3" name="Footer Placeholder 2">
            <a:extLst>
              <a:ext uri="{FF2B5EF4-FFF2-40B4-BE49-F238E27FC236}">
                <a16:creationId xmlns:a16="http://schemas.microsoft.com/office/drawing/2014/main" id="{ABFB1926-56F3-40BC-A03F-62B969419E6C}"/>
              </a:ext>
            </a:extLst>
          </p:cNvPr>
          <p:cNvSpPr>
            <a:spLocks noGrp="1"/>
          </p:cNvSpPr>
          <p:nvPr>
            <p:ph type="ftr" sz="quarter" idx="11"/>
          </p:nvPr>
        </p:nvSpPr>
        <p:spPr/>
        <p:txBody>
          <a:bodyPr/>
          <a:lstStyle/>
          <a:p>
            <a:r>
              <a:rPr lang="en-US"/>
              <a:t>UZOP projekt</a:t>
            </a:r>
          </a:p>
        </p:txBody>
      </p:sp>
      <p:sp>
        <p:nvSpPr>
          <p:cNvPr id="4" name="Slide Number Placeholder 3">
            <a:extLst>
              <a:ext uri="{FF2B5EF4-FFF2-40B4-BE49-F238E27FC236}">
                <a16:creationId xmlns:a16="http://schemas.microsoft.com/office/drawing/2014/main" id="{0AFFE2B6-07A4-4AA0-9BCE-204E13DA447E}"/>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1049361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6266A-CB24-44C5-B2E8-011420844A17}"/>
              </a:ext>
            </a:extLst>
          </p:cNvPr>
          <p:cNvSpPr>
            <a:spLocks noGrp="1"/>
          </p:cNvSpPr>
          <p:nvPr>
            <p:ph type="title"/>
          </p:nvPr>
        </p:nvSpPr>
        <p:spPr>
          <a:xfrm>
            <a:off x="841248" y="549283"/>
            <a:ext cx="4603963" cy="2572489"/>
          </a:xfrm>
        </p:spPr>
        <p:txBody>
          <a:bodyPr anchor="ctr">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39DBD1-7133-47A5-A771-2CEA18533491}"/>
              </a:ext>
            </a:extLst>
          </p:cNvPr>
          <p:cNvSpPr>
            <a:spLocks noGrp="1"/>
          </p:cNvSpPr>
          <p:nvPr>
            <p:ph idx="1"/>
          </p:nvPr>
        </p:nvSpPr>
        <p:spPr>
          <a:xfrm>
            <a:off x="5870796" y="549283"/>
            <a:ext cx="4455517" cy="5319704"/>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576A729F-B24D-424E-B067-003B0601F259}"/>
              </a:ext>
            </a:extLst>
          </p:cNvPr>
          <p:cNvSpPr>
            <a:spLocks noGrp="1"/>
          </p:cNvSpPr>
          <p:nvPr>
            <p:ph type="body" sz="half" idx="2"/>
          </p:nvPr>
        </p:nvSpPr>
        <p:spPr>
          <a:xfrm>
            <a:off x="841248" y="3296498"/>
            <a:ext cx="4603963" cy="2572489"/>
          </a:xfrm>
        </p:spPr>
        <p:txBody>
          <a:bodyPr>
            <a:normAutofit/>
          </a:bodyPr>
          <a:lstStyle>
            <a:lvl1pPr marL="0" indent="0">
              <a:buNone/>
              <a:defRPr lang="en-US" sz="2000"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FA7323-5497-426C-9DD9-3CF69E88EC38}"/>
              </a:ext>
            </a:extLst>
          </p:cNvPr>
          <p:cNvSpPr>
            <a:spLocks noGrp="1"/>
          </p:cNvSpPr>
          <p:nvPr>
            <p:ph type="dt" sz="half" idx="10"/>
          </p:nvPr>
        </p:nvSpPr>
        <p:spPr/>
        <p:txBody>
          <a:bodyPr/>
          <a:lstStyle/>
          <a:p>
            <a:fld id="{DB4F346D-812B-4397-A89A-41CE52B7FBF1}" type="datetime1">
              <a:rPr lang="en-US" smtClean="0"/>
              <a:t>1/18/2024</a:t>
            </a:fld>
            <a:endParaRPr lang="en-US"/>
          </a:p>
        </p:txBody>
      </p:sp>
      <p:sp>
        <p:nvSpPr>
          <p:cNvPr id="6" name="Footer Placeholder 5">
            <a:extLst>
              <a:ext uri="{FF2B5EF4-FFF2-40B4-BE49-F238E27FC236}">
                <a16:creationId xmlns:a16="http://schemas.microsoft.com/office/drawing/2014/main" id="{45FD7667-4D25-40AF-9D6D-FCB2C21E8EE9}"/>
              </a:ext>
            </a:extLst>
          </p:cNvPr>
          <p:cNvSpPr>
            <a:spLocks noGrp="1"/>
          </p:cNvSpPr>
          <p:nvPr>
            <p:ph type="ftr" sz="quarter" idx="11"/>
          </p:nvPr>
        </p:nvSpPr>
        <p:spPr/>
        <p:txBody>
          <a:bodyPr/>
          <a:lstStyle/>
          <a:p>
            <a:r>
              <a:rPr lang="en-US"/>
              <a:t>UZOP projekt</a:t>
            </a:r>
          </a:p>
        </p:txBody>
      </p:sp>
      <p:sp>
        <p:nvSpPr>
          <p:cNvPr id="7" name="Slide Number Placeholder 6">
            <a:extLst>
              <a:ext uri="{FF2B5EF4-FFF2-40B4-BE49-F238E27FC236}">
                <a16:creationId xmlns:a16="http://schemas.microsoft.com/office/drawing/2014/main" id="{34650918-EDF8-47A5-BEA8-AC9A7A1536DE}"/>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42624349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C5D2B-FAFB-4BC9-A917-610FDCD0B859}"/>
              </a:ext>
            </a:extLst>
          </p:cNvPr>
          <p:cNvSpPr>
            <a:spLocks noGrp="1"/>
          </p:cNvSpPr>
          <p:nvPr>
            <p:ph type="title"/>
          </p:nvPr>
        </p:nvSpPr>
        <p:spPr>
          <a:xfrm>
            <a:off x="841249" y="552782"/>
            <a:ext cx="4608576" cy="2569464"/>
          </a:xfrm>
        </p:spPr>
        <p:txBody>
          <a:bodyPr anchor="ctr">
            <a:noAutofit/>
          </a:bodyPr>
          <a:lstStyle>
            <a:lvl1pPr algn="l" defTabSz="914400" rtl="0" eaLnBrk="1" latinLnBrk="0" hangingPunct="1">
              <a:lnSpc>
                <a:spcPct val="90000"/>
              </a:lnSpc>
              <a:spcBef>
                <a:spcPct val="0"/>
              </a:spcBef>
              <a:buNone/>
              <a:defRPr lang="en-US" sz="4400" kern="1200" dirty="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226A694-5302-42BE-8A7A-6007C10F8F70}"/>
              </a:ext>
            </a:extLst>
          </p:cNvPr>
          <p:cNvSpPr>
            <a:spLocks noGrp="1"/>
          </p:cNvSpPr>
          <p:nvPr>
            <p:ph type="pic" idx="1"/>
          </p:nvPr>
        </p:nvSpPr>
        <p:spPr>
          <a:xfrm>
            <a:off x="5825952" y="552783"/>
            <a:ext cx="4663440" cy="530826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8E4481C-81D6-4329-8203-70B3FCC3F8FE}"/>
              </a:ext>
            </a:extLst>
          </p:cNvPr>
          <p:cNvSpPr>
            <a:spLocks noGrp="1"/>
          </p:cNvSpPr>
          <p:nvPr>
            <p:ph type="body" sz="half" idx="2"/>
          </p:nvPr>
        </p:nvSpPr>
        <p:spPr>
          <a:xfrm>
            <a:off x="841249" y="3300984"/>
            <a:ext cx="4608576" cy="2569464"/>
          </a:xfrm>
        </p:spPr>
        <p:txBody>
          <a:bodyPr>
            <a:normAutofit/>
          </a:bodyPr>
          <a:lstStyle>
            <a:lvl1pPr marL="0" indent="0">
              <a:buNone/>
              <a:defRPr lang="en-US" sz="200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AD6C12-26C4-4DF7-B013-56D0849AC7DE}"/>
              </a:ext>
            </a:extLst>
          </p:cNvPr>
          <p:cNvSpPr>
            <a:spLocks noGrp="1"/>
          </p:cNvSpPr>
          <p:nvPr>
            <p:ph type="dt" sz="half" idx="10"/>
          </p:nvPr>
        </p:nvSpPr>
        <p:spPr/>
        <p:txBody>
          <a:bodyPr/>
          <a:lstStyle/>
          <a:p>
            <a:fld id="{471E7B95-C3F9-4815-8245-9A71A60BE326}" type="datetime1">
              <a:rPr lang="en-US" smtClean="0"/>
              <a:t>1/18/2024</a:t>
            </a:fld>
            <a:endParaRPr lang="en-US"/>
          </a:p>
        </p:txBody>
      </p:sp>
      <p:sp>
        <p:nvSpPr>
          <p:cNvPr id="6" name="Footer Placeholder 5">
            <a:extLst>
              <a:ext uri="{FF2B5EF4-FFF2-40B4-BE49-F238E27FC236}">
                <a16:creationId xmlns:a16="http://schemas.microsoft.com/office/drawing/2014/main" id="{5CE2F307-FB97-40EC-8517-E6F351B3DA85}"/>
              </a:ext>
            </a:extLst>
          </p:cNvPr>
          <p:cNvSpPr>
            <a:spLocks noGrp="1"/>
          </p:cNvSpPr>
          <p:nvPr>
            <p:ph type="ftr" sz="quarter" idx="11"/>
          </p:nvPr>
        </p:nvSpPr>
        <p:spPr/>
        <p:txBody>
          <a:bodyPr/>
          <a:lstStyle/>
          <a:p>
            <a:r>
              <a:rPr lang="en-US"/>
              <a:t>UZOP projekt</a:t>
            </a:r>
          </a:p>
        </p:txBody>
      </p:sp>
      <p:sp>
        <p:nvSpPr>
          <p:cNvPr id="7" name="Slide Number Placeholder 6">
            <a:extLst>
              <a:ext uri="{FF2B5EF4-FFF2-40B4-BE49-F238E27FC236}">
                <a16:creationId xmlns:a16="http://schemas.microsoft.com/office/drawing/2014/main" id="{50C1B397-305A-42B7-A763-829634B939A9}"/>
              </a:ext>
            </a:extLst>
          </p:cNvPr>
          <p:cNvSpPr>
            <a:spLocks noGrp="1"/>
          </p:cNvSpPr>
          <p:nvPr>
            <p:ph type="sldNum" sz="quarter" idx="12"/>
          </p:nvPr>
        </p:nvSpPr>
        <p:spPr/>
        <p:txBody>
          <a:bodyPr/>
          <a:lstStyle/>
          <a:p>
            <a:fld id="{6586042B-6341-4E38-A80C-926D3BB8AAC9}" type="slidenum">
              <a:rPr lang="en-US" smtClean="0"/>
              <a:t>‹#›</a:t>
            </a:fld>
            <a:endParaRPr lang="en-US"/>
          </a:p>
        </p:txBody>
      </p:sp>
    </p:spTree>
    <p:extLst>
      <p:ext uri="{BB962C8B-B14F-4D97-AF65-F5344CB8AC3E}">
        <p14:creationId xmlns:p14="http://schemas.microsoft.com/office/powerpoint/2010/main" val="41424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4BD48A-4D17-4225-AC4D-67B4C686C55D}"/>
              </a:ext>
            </a:extLst>
          </p:cNvPr>
          <p:cNvSpPr>
            <a:spLocks noGrp="1"/>
          </p:cNvSpPr>
          <p:nvPr>
            <p:ph type="title"/>
          </p:nvPr>
        </p:nvSpPr>
        <p:spPr>
          <a:xfrm>
            <a:off x="841248" y="552782"/>
            <a:ext cx="9489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7F14A2B-77AF-4E51-B0C1-0D361EF81A2C}"/>
              </a:ext>
            </a:extLst>
          </p:cNvPr>
          <p:cNvSpPr>
            <a:spLocks noGrp="1"/>
          </p:cNvSpPr>
          <p:nvPr>
            <p:ph type="body" idx="1"/>
          </p:nvPr>
        </p:nvSpPr>
        <p:spPr>
          <a:xfrm>
            <a:off x="841248" y="2096199"/>
            <a:ext cx="9489000" cy="374738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239C2F5-57CA-4152-A766-8F877538FB16}"/>
              </a:ext>
            </a:extLst>
          </p:cNvPr>
          <p:cNvSpPr>
            <a:spLocks noGrp="1"/>
          </p:cNvSpPr>
          <p:nvPr>
            <p:ph type="dt" sz="half" idx="2"/>
          </p:nvPr>
        </p:nvSpPr>
        <p:spPr>
          <a:xfrm>
            <a:off x="841248" y="6102693"/>
            <a:ext cx="2743200" cy="365125"/>
          </a:xfrm>
          <a:prstGeom prst="rect">
            <a:avLst/>
          </a:prstGeom>
        </p:spPr>
        <p:txBody>
          <a:bodyPr vert="horz" lIns="91440" tIns="45720" rIns="91440" bIns="45720" rtlCol="0" anchor="ctr"/>
          <a:lstStyle>
            <a:lvl1pPr algn="l">
              <a:defRPr lang="en-US" sz="1000" b="1" kern="1200" cap="all" spc="300" baseline="0" smtClean="0">
                <a:solidFill>
                  <a:schemeClr val="tx1"/>
                </a:solidFill>
                <a:latin typeface="+mn-lt"/>
                <a:ea typeface="+mn-ea"/>
                <a:cs typeface="+mn-cs"/>
              </a:defRPr>
            </a:lvl1pPr>
          </a:lstStyle>
          <a:p>
            <a:fld id="{31F58EA5-19BC-4E5D-BDFD-37FE024FCF87}" type="datetime1">
              <a:rPr lang="en-US" smtClean="0"/>
              <a:t>1/18/2024</a:t>
            </a:fld>
            <a:endParaRPr lang="en-US"/>
          </a:p>
        </p:txBody>
      </p:sp>
      <p:sp>
        <p:nvSpPr>
          <p:cNvPr id="5" name="Footer Placeholder 4">
            <a:extLst>
              <a:ext uri="{FF2B5EF4-FFF2-40B4-BE49-F238E27FC236}">
                <a16:creationId xmlns:a16="http://schemas.microsoft.com/office/drawing/2014/main" id="{A1225FB5-D02B-4BB9-8B8B-D1A11CFE8961}"/>
              </a:ext>
            </a:extLst>
          </p:cNvPr>
          <p:cNvSpPr>
            <a:spLocks noGrp="1"/>
          </p:cNvSpPr>
          <p:nvPr>
            <p:ph type="ftr" sz="quarter" idx="3"/>
          </p:nvPr>
        </p:nvSpPr>
        <p:spPr>
          <a:xfrm rot="5400000">
            <a:off x="9234260" y="2427620"/>
            <a:ext cx="4114800" cy="365125"/>
          </a:xfrm>
          <a:prstGeom prst="rect">
            <a:avLst/>
          </a:prstGeom>
        </p:spPr>
        <p:txBody>
          <a:bodyPr vert="horz" lIns="91440" tIns="45720" rIns="91440" bIns="45720" rtlCol="0" anchor="ctr"/>
          <a:lstStyle>
            <a:lvl1pPr algn="l">
              <a:defRPr lang="en-US" sz="1000" b="1" kern="1200" cap="all" spc="300" baseline="0">
                <a:solidFill>
                  <a:schemeClr val="tx1"/>
                </a:solidFill>
                <a:latin typeface="+mn-lt"/>
                <a:ea typeface="+mn-ea"/>
                <a:cs typeface="+mn-cs"/>
              </a:defRPr>
            </a:lvl1pPr>
          </a:lstStyle>
          <a:p>
            <a:r>
              <a:rPr lang="en-US"/>
              <a:t>UZOP projekt</a:t>
            </a:r>
          </a:p>
        </p:txBody>
      </p:sp>
      <p:sp>
        <p:nvSpPr>
          <p:cNvPr id="6" name="Slide Number Placeholder 5">
            <a:extLst>
              <a:ext uri="{FF2B5EF4-FFF2-40B4-BE49-F238E27FC236}">
                <a16:creationId xmlns:a16="http://schemas.microsoft.com/office/drawing/2014/main" id="{EF6244FF-6F88-4090-A77F-499DF9AAEA8B}"/>
              </a:ext>
            </a:extLst>
          </p:cNvPr>
          <p:cNvSpPr>
            <a:spLocks noGrp="1"/>
          </p:cNvSpPr>
          <p:nvPr>
            <p:ph type="sldNum" sz="quarter" idx="4"/>
          </p:nvPr>
        </p:nvSpPr>
        <p:spPr>
          <a:xfrm>
            <a:off x="10815546" y="5878515"/>
            <a:ext cx="952229" cy="420381"/>
          </a:xfrm>
          <a:prstGeom prst="rect">
            <a:avLst/>
          </a:prstGeom>
        </p:spPr>
        <p:txBody>
          <a:bodyPr vert="horz" lIns="91440" tIns="45720" rIns="91440" bIns="45720" rtlCol="0" anchor="ctr"/>
          <a:lstStyle>
            <a:lvl1pPr algn="ctr">
              <a:defRPr lang="en-US" sz="3200" b="1" kern="1200" cap="all" spc="300" baseline="0" smtClean="0">
                <a:solidFill>
                  <a:schemeClr val="tx1"/>
                </a:solidFill>
                <a:latin typeface="+mn-lt"/>
                <a:ea typeface="+mn-ea"/>
                <a:cs typeface="+mn-cs"/>
              </a:defRPr>
            </a:lvl1pPr>
          </a:lstStyle>
          <a:p>
            <a:fld id="{6586042B-6341-4E38-A80C-926D3BB8AAC9}" type="slidenum">
              <a:rPr lang="en-US" smtClean="0"/>
              <a:t>‹#›</a:t>
            </a:fld>
            <a:endParaRPr lang="en-US"/>
          </a:p>
        </p:txBody>
      </p:sp>
      <p:sp>
        <p:nvSpPr>
          <p:cNvPr id="7" name="Rectangle 6">
            <a:extLst>
              <a:ext uri="{FF2B5EF4-FFF2-40B4-BE49-F238E27FC236}">
                <a16:creationId xmlns:a16="http://schemas.microsoft.com/office/drawing/2014/main" id="{F194AEDE-F25F-43E6-A2C4-7FFF41074990}"/>
              </a:ext>
            </a:extLst>
          </p:cNvPr>
          <p:cNvSpPr/>
          <p:nvPr/>
        </p:nvSpPr>
        <p:spPr>
          <a:xfrm>
            <a:off x="367744" y="334928"/>
            <a:ext cx="11456511" cy="61881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4C793C08-EF4C-422B-A728-6C717C47DF6F}"/>
              </a:ext>
            </a:extLst>
          </p:cNvPr>
          <p:cNvCxnSpPr>
            <a:cxnSpLocks/>
          </p:cNvCxnSpPr>
          <p:nvPr/>
        </p:nvCxnSpPr>
        <p:spPr>
          <a:xfrm>
            <a:off x="10748698" y="334928"/>
            <a:ext cx="0" cy="618814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E825BC6-56A8-46DE-8037-A9A577624B0D}"/>
              </a:ext>
            </a:extLst>
          </p:cNvPr>
          <p:cNvCxnSpPr>
            <a:cxnSpLocks/>
          </p:cNvCxnSpPr>
          <p:nvPr/>
        </p:nvCxnSpPr>
        <p:spPr>
          <a:xfrm>
            <a:off x="373060" y="6047437"/>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2799681"/>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Font typeface="Arial" panose="020B0604020202020204"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130000"/>
        </a:lnSpc>
        <a:spcBef>
          <a:spcPts val="500"/>
        </a:spcBef>
        <a:buFont typeface="Arial" panose="020B0604020202020204" pitchFamily="34" charset="0"/>
        <a:buChar char="•"/>
        <a:defRPr sz="1600" kern="1200">
          <a:solidFill>
            <a:schemeClr val="tx1"/>
          </a:solidFill>
          <a:latin typeface="+mn-lt"/>
          <a:ea typeface="+mn-ea"/>
          <a:cs typeface="+mn-cs"/>
        </a:defRPr>
      </a:lvl3pPr>
      <a:lvl4pPr marL="1371600" indent="-228600" algn="l" defTabSz="914400" rtl="0" eaLnBrk="1" latinLnBrk="0" hangingPunct="1">
        <a:lnSpc>
          <a:spcPct val="130000"/>
        </a:lnSpc>
        <a:spcBef>
          <a:spcPts val="500"/>
        </a:spcBef>
        <a:buFont typeface="Arial" panose="020B0604020202020204" pitchFamily="34" charset="0"/>
        <a:buChar char="•"/>
        <a:defRPr sz="1400" kern="1200">
          <a:solidFill>
            <a:schemeClr val="tx1"/>
          </a:solidFill>
          <a:latin typeface="+mn-lt"/>
          <a:ea typeface="+mn-ea"/>
          <a:cs typeface="+mn-cs"/>
        </a:defRPr>
      </a:lvl4pPr>
      <a:lvl5pPr marL="1828800" indent="-228600" algn="l" defTabSz="914400" rtl="0" eaLnBrk="1" latinLnBrk="0" hangingPunct="1">
        <a:lnSpc>
          <a:spcPct val="13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Black">
            <a:extLst>
              <a:ext uri="{FF2B5EF4-FFF2-40B4-BE49-F238E27FC236}">
                <a16:creationId xmlns:a16="http://schemas.microsoft.com/office/drawing/2014/main" id="{E99D7AAF-4170-4D21-AB6C-605F6F100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ine graph adjacent to a stair">
            <a:extLst>
              <a:ext uri="{FF2B5EF4-FFF2-40B4-BE49-F238E27FC236}">
                <a16:creationId xmlns:a16="http://schemas.microsoft.com/office/drawing/2014/main" id="{782B34A0-1848-5F65-87EB-1CB5887372D3}"/>
              </a:ext>
            </a:extLst>
          </p:cNvPr>
          <p:cNvPicPr>
            <a:picLocks noChangeAspect="1"/>
          </p:cNvPicPr>
          <p:nvPr/>
        </p:nvPicPr>
        <p:blipFill rotWithShape="1">
          <a:blip r:embed="rId5">
            <a:alphaModFix amt="40000"/>
          </a:blip>
          <a:srcRect t="26009" r="-1" b="33730"/>
          <a:stretch/>
        </p:blipFill>
        <p:spPr>
          <a:xfrm>
            <a:off x="20" y="10"/>
            <a:ext cx="12188932" cy="6857990"/>
          </a:xfrm>
          <a:prstGeom prst="rect">
            <a:avLst/>
          </a:prstGeom>
        </p:spPr>
      </p:pic>
      <p:sp>
        <p:nvSpPr>
          <p:cNvPr id="13" name="Main Frame">
            <a:extLst>
              <a:ext uri="{FF2B5EF4-FFF2-40B4-BE49-F238E27FC236}">
                <a16:creationId xmlns:a16="http://schemas.microsoft.com/office/drawing/2014/main" id="{9502469D-C562-48E3-ABA2-3CFA55C52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744" y="334928"/>
            <a:ext cx="11456511" cy="6188146"/>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349BFB-DAF8-46E0-A9A8-3E0B958A0FBA}"/>
              </a:ext>
            </a:extLst>
          </p:cNvPr>
          <p:cNvSpPr>
            <a:spLocks noGrp="1"/>
          </p:cNvSpPr>
          <p:nvPr>
            <p:ph type="ctrTitle"/>
          </p:nvPr>
        </p:nvSpPr>
        <p:spPr>
          <a:xfrm>
            <a:off x="841248" y="2181123"/>
            <a:ext cx="9456049" cy="3594112"/>
          </a:xfrm>
        </p:spPr>
        <p:txBody>
          <a:bodyPr anchor="b">
            <a:normAutofit/>
          </a:bodyPr>
          <a:lstStyle/>
          <a:p>
            <a:r>
              <a:rPr lang="hr-HR" dirty="0">
                <a:solidFill>
                  <a:srgbClr val="FFFFFF"/>
                </a:solidFill>
              </a:rPr>
              <a:t>Poboljšanje rezultata</a:t>
            </a:r>
            <a:endParaRPr lang="en-GB" dirty="0">
              <a:solidFill>
                <a:srgbClr val="FFFFFF"/>
              </a:solidFill>
            </a:endParaRPr>
          </a:p>
        </p:txBody>
      </p:sp>
      <p:sp>
        <p:nvSpPr>
          <p:cNvPr id="3" name="Subtitle 2">
            <a:extLst>
              <a:ext uri="{FF2B5EF4-FFF2-40B4-BE49-F238E27FC236}">
                <a16:creationId xmlns:a16="http://schemas.microsoft.com/office/drawing/2014/main" id="{105DDD9E-A861-93AB-79B8-F61308F64D54}"/>
              </a:ext>
            </a:extLst>
          </p:cNvPr>
          <p:cNvSpPr>
            <a:spLocks noGrp="1"/>
          </p:cNvSpPr>
          <p:nvPr>
            <p:ph type="subTitle" idx="1"/>
          </p:nvPr>
        </p:nvSpPr>
        <p:spPr>
          <a:xfrm>
            <a:off x="6785822" y="2401887"/>
            <a:ext cx="3879200" cy="1416105"/>
          </a:xfrm>
        </p:spPr>
        <p:txBody>
          <a:bodyPr anchor="t">
            <a:noAutofit/>
          </a:bodyPr>
          <a:lstStyle/>
          <a:p>
            <a:pPr>
              <a:lnSpc>
                <a:spcPct val="120000"/>
              </a:lnSpc>
            </a:pPr>
            <a:r>
              <a:rPr lang="en-GB" b="0" i="0" dirty="0">
                <a:solidFill>
                  <a:srgbClr val="FFFFFF"/>
                </a:solidFill>
                <a:effectLst/>
                <a:latin typeface="Merriweather" panose="020F0502020204030204" pitchFamily="2" charset="0"/>
              </a:rPr>
              <a:t>Pima Indians diabetes mellitus classification based on machine learning (ML) algorithms</a:t>
            </a:r>
          </a:p>
        </p:txBody>
      </p:sp>
      <p:cxnSp>
        <p:nvCxnSpPr>
          <p:cNvPr id="15" name="Main Horizontal Connector">
            <a:extLst>
              <a:ext uri="{FF2B5EF4-FFF2-40B4-BE49-F238E27FC236}">
                <a16:creationId xmlns:a16="http://schemas.microsoft.com/office/drawing/2014/main" id="{4D594499-F983-4364-8ABC-5BCDC2E906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060" y="6047437"/>
            <a:ext cx="10375638"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 name="Main Vertical Connector">
            <a:extLst>
              <a:ext uri="{FF2B5EF4-FFF2-40B4-BE49-F238E27FC236}">
                <a16:creationId xmlns:a16="http://schemas.microsoft.com/office/drawing/2014/main" id="{6D4C177C-581F-4CC8-A686-0B6D25DC6A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8B537386-2D17-C95C-3607-ED1610A28D56}"/>
              </a:ext>
            </a:extLst>
          </p:cNvPr>
          <p:cNvSpPr txBox="1">
            <a:spLocks/>
          </p:cNvSpPr>
          <p:nvPr/>
        </p:nvSpPr>
        <p:spPr>
          <a:xfrm>
            <a:off x="513346" y="492816"/>
            <a:ext cx="3796031" cy="1416105"/>
          </a:xfrm>
          <a:prstGeom prst="rect">
            <a:avLst/>
          </a:prstGeom>
        </p:spPr>
        <p:txBody>
          <a:bodyPr vert="horz" lIns="91440" tIns="45720" rIns="91440" bIns="45720" rtlCol="0" anchor="t">
            <a:noAutofit/>
          </a:bodyPr>
          <a:lstStyle>
            <a:lvl1pPr marL="0" indent="0" algn="l" defTabSz="914400" rtl="0" eaLnBrk="1" latinLnBrk="0" hangingPunct="1">
              <a:lnSpc>
                <a:spcPct val="13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20000"/>
              </a:lnSpc>
            </a:pPr>
            <a:r>
              <a:rPr lang="hr-HR" dirty="0">
                <a:solidFill>
                  <a:srgbClr val="FFFFFF"/>
                </a:solidFill>
                <a:latin typeface="Merriweather" panose="020F0502020204030204" pitchFamily="2" charset="0"/>
              </a:rPr>
              <a:t>Ema Moškatelo</a:t>
            </a:r>
          </a:p>
          <a:p>
            <a:pPr>
              <a:lnSpc>
                <a:spcPct val="120000"/>
              </a:lnSpc>
            </a:pPr>
            <a:r>
              <a:rPr lang="hr-HR" dirty="0">
                <a:solidFill>
                  <a:srgbClr val="FFFFFF"/>
                </a:solidFill>
                <a:latin typeface="Merriweather" panose="020F0502020204030204" pitchFamily="2" charset="0"/>
              </a:rPr>
              <a:t>Karla Udiljak</a:t>
            </a:r>
          </a:p>
          <a:p>
            <a:pPr>
              <a:lnSpc>
                <a:spcPct val="120000"/>
              </a:lnSpc>
            </a:pPr>
            <a:r>
              <a:rPr lang="hr-HR" dirty="0">
                <a:solidFill>
                  <a:srgbClr val="FFFFFF"/>
                </a:solidFill>
                <a:latin typeface="Merriweather" panose="020F0502020204030204" pitchFamily="2" charset="0"/>
              </a:rPr>
              <a:t>Karlo Boroš</a:t>
            </a:r>
            <a:endParaRPr lang="en-GB" dirty="0">
              <a:solidFill>
                <a:srgbClr val="FFFFFF"/>
              </a:solidFill>
              <a:latin typeface="Merriweather" panose="020F0502020204030204" pitchFamily="2" charset="0"/>
            </a:endParaRPr>
          </a:p>
        </p:txBody>
      </p:sp>
      <p:sp>
        <p:nvSpPr>
          <p:cNvPr id="6" name="Footer Placeholder 5">
            <a:extLst>
              <a:ext uri="{FF2B5EF4-FFF2-40B4-BE49-F238E27FC236}">
                <a16:creationId xmlns:a16="http://schemas.microsoft.com/office/drawing/2014/main" id="{D8E235D6-1674-81FF-62BF-DD66CCCD0D93}"/>
              </a:ext>
            </a:extLst>
          </p:cNvPr>
          <p:cNvSpPr>
            <a:spLocks noGrp="1"/>
          </p:cNvSpPr>
          <p:nvPr>
            <p:ph type="ftr" sz="quarter" idx="11"/>
          </p:nvPr>
        </p:nvSpPr>
        <p:spPr/>
        <p:txBody>
          <a:bodyPr/>
          <a:lstStyle/>
          <a:p>
            <a:r>
              <a:rPr lang="en-US"/>
              <a:t>UZOP projekt</a:t>
            </a:r>
          </a:p>
        </p:txBody>
      </p:sp>
      <p:sp>
        <p:nvSpPr>
          <p:cNvPr id="7" name="Slide Number Placeholder 6">
            <a:extLst>
              <a:ext uri="{FF2B5EF4-FFF2-40B4-BE49-F238E27FC236}">
                <a16:creationId xmlns:a16="http://schemas.microsoft.com/office/drawing/2014/main" id="{D4FAB886-53DB-6E85-2CE2-6EB9CB8ECB7B}"/>
              </a:ext>
            </a:extLst>
          </p:cNvPr>
          <p:cNvSpPr>
            <a:spLocks noGrp="1"/>
          </p:cNvSpPr>
          <p:nvPr>
            <p:ph type="sldNum" sz="quarter" idx="12"/>
          </p:nvPr>
        </p:nvSpPr>
        <p:spPr/>
        <p:txBody>
          <a:bodyPr/>
          <a:lstStyle/>
          <a:p>
            <a:fld id="{6586042B-6341-4E38-A80C-926D3BB8AAC9}" type="slidenum">
              <a:rPr lang="en-US" smtClean="0"/>
              <a:t>1</a:t>
            </a:fld>
            <a:endParaRPr lang="en-US"/>
          </a:p>
        </p:txBody>
      </p:sp>
      <p:pic>
        <p:nvPicPr>
          <p:cNvPr id="33" name="Audio 32">
            <a:hlinkClick r:id="" action="ppaction://media"/>
            <a:extLst>
              <a:ext uri="{FF2B5EF4-FFF2-40B4-BE49-F238E27FC236}">
                <a16:creationId xmlns:a16="http://schemas.microsoft.com/office/drawing/2014/main" id="{2C33E411-4050-3EEF-5240-25371A492E8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933169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8258"/>
    </mc:Choice>
    <mc:Fallback>
      <p:transition spd="slow" advTm="18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1000"/>
                                        <p:tgtEl>
                                          <p:spTgt spid="2"/>
                                        </p:tgtEl>
                                      </p:cBhvr>
                                    </p:animEffect>
                                  </p:childTnLst>
                                </p:cTn>
                              </p:par>
                              <p:par>
                                <p:cTn id="10" presetID="10" presetClass="entr" presetSubtype="0" fill="hold" grpId="0" nodeType="withEffect">
                                  <p:stCondLst>
                                    <p:cond delay="2000"/>
                                  </p:stCondLst>
                                  <p:iterate>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childTnLst>
                                </p:cTn>
                              </p:par>
                            </p:childTnLst>
                          </p:cTn>
                        </p:par>
                        <p:par>
                          <p:cTn id="13" fill="hold">
                            <p:stCondLst>
                              <p:cond delay="3000"/>
                            </p:stCondLst>
                            <p:childTnLst>
                              <p:par>
                                <p:cTn id="14" presetID="10" presetClass="entr" presetSubtype="0" fill="hold" grpId="0" nodeType="afterEffect">
                                  <p:stCondLst>
                                    <p:cond delay="500"/>
                                  </p:stCondLst>
                                  <p:childTnLst>
                                    <p:set>
                                      <p:cBhvr>
                                        <p:cTn id="15" dur="1" fill="hold">
                                          <p:stCondLst>
                                            <p:cond delay="0"/>
                                          </p:stCondLst>
                                        </p:cTn>
                                        <p:tgtEl>
                                          <p:spTgt spid="5">
                                            <p:txEl>
                                              <p:pRg st="0" end="0"/>
                                            </p:txEl>
                                          </p:spTgt>
                                        </p:tgtEl>
                                        <p:attrNameLst>
                                          <p:attrName>style.visibility</p:attrName>
                                        </p:attrNameLst>
                                      </p:cBhvr>
                                      <p:to>
                                        <p:strVal val="visible"/>
                                      </p:to>
                                    </p:set>
                                    <p:animEffect transition="in" filter="fade">
                                      <p:cBhvr>
                                        <p:cTn id="16" dur="500"/>
                                        <p:tgtEl>
                                          <p:spTgt spid="5">
                                            <p:txEl>
                                              <p:pRg st="0" end="0"/>
                                            </p:txEl>
                                          </p:spTgt>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fade">
                                      <p:cBhvr>
                                        <p:cTn id="19" dur="500"/>
                                        <p:tgtEl>
                                          <p:spTgt spid="5">
                                            <p:txEl>
                                              <p:pRg st="1" end="1"/>
                                            </p:txEl>
                                          </p:spTgt>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5">
                                            <p:txEl>
                                              <p:pRg st="2" end="2"/>
                                            </p:txEl>
                                          </p:spTgt>
                                        </p:tgtEl>
                                        <p:attrNameLst>
                                          <p:attrName>style.visibility</p:attrName>
                                        </p:attrNameLst>
                                      </p:cBhvr>
                                      <p:to>
                                        <p:strVal val="visible"/>
                                      </p:to>
                                    </p:set>
                                    <p:animEffect transition="in" filter="fade">
                                      <p:cBhvr>
                                        <p:cTn id="22"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33"/>
                </p:tgtEl>
              </p:cMediaNode>
            </p:audio>
          </p:childTnLst>
        </p:cTn>
      </p:par>
    </p:tnLst>
    <p:bldLst>
      <p:bldP spid="2" grpId="0"/>
      <p:bldP spid="3" grpId="0" build="p"/>
      <p:bldP spid="5" grpId="0" uiExpand="1" build="allAtOnce"/>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2285D-CE4C-6ADE-DD99-3676CE35B2D2}"/>
              </a:ext>
            </a:extLst>
          </p:cNvPr>
          <p:cNvSpPr>
            <a:spLocks noGrp="1"/>
          </p:cNvSpPr>
          <p:nvPr>
            <p:ph type="title"/>
          </p:nvPr>
        </p:nvSpPr>
        <p:spPr/>
        <p:txBody>
          <a:bodyPr/>
          <a:lstStyle/>
          <a:p>
            <a:r>
              <a:rPr lang="hr-HR" dirty="0"/>
              <a:t>KNN – rezultati</a:t>
            </a:r>
            <a:endParaRPr lang="en-GB" dirty="0"/>
          </a:p>
        </p:txBody>
      </p:sp>
      <p:sp>
        <p:nvSpPr>
          <p:cNvPr id="3" name="Content Placeholder 2">
            <a:extLst>
              <a:ext uri="{FF2B5EF4-FFF2-40B4-BE49-F238E27FC236}">
                <a16:creationId xmlns:a16="http://schemas.microsoft.com/office/drawing/2014/main" id="{DC7717F4-0CF5-4DD9-1F6F-8DD4FBB734CB}"/>
              </a:ext>
            </a:extLst>
          </p:cNvPr>
          <p:cNvSpPr>
            <a:spLocks noGrp="1"/>
          </p:cNvSpPr>
          <p:nvPr>
            <p:ph idx="1"/>
          </p:nvPr>
        </p:nvSpPr>
        <p:spPr/>
        <p:txBody>
          <a:bodyPr>
            <a:normAutofit/>
          </a:bodyPr>
          <a:lstStyle/>
          <a:p>
            <a:r>
              <a:rPr lang="hr-HR" dirty="0"/>
              <a:t>zamjena nedostajućih vrijednosti</a:t>
            </a:r>
          </a:p>
          <a:p>
            <a:pPr lvl="1"/>
            <a:r>
              <a:rPr lang="hr-HR" dirty="0"/>
              <a:t>u članku korišten medijan</a:t>
            </a:r>
          </a:p>
          <a:p>
            <a:pPr lvl="1"/>
            <a:r>
              <a:rPr lang="hr-HR" dirty="0"/>
              <a:t>zamjena pomoću metode K najbližih susjeda</a:t>
            </a:r>
          </a:p>
          <a:p>
            <a:pPr lvl="1"/>
            <a:r>
              <a:rPr lang="hr-HR" dirty="0"/>
              <a:t>koristili smo K = 5</a:t>
            </a:r>
          </a:p>
          <a:p>
            <a:r>
              <a:rPr lang="hr-HR" dirty="0"/>
              <a:t>balansiranje podataka</a:t>
            </a:r>
          </a:p>
          <a:p>
            <a:r>
              <a:rPr lang="hr-HR" dirty="0"/>
              <a:t>70/30</a:t>
            </a:r>
            <a:endParaRPr lang="en-GB" dirty="0"/>
          </a:p>
        </p:txBody>
      </p:sp>
      <p:sp>
        <p:nvSpPr>
          <p:cNvPr id="4" name="Footer Placeholder 3">
            <a:extLst>
              <a:ext uri="{FF2B5EF4-FFF2-40B4-BE49-F238E27FC236}">
                <a16:creationId xmlns:a16="http://schemas.microsoft.com/office/drawing/2014/main" id="{D5FC62FF-C8AD-88A6-1274-B63CD79943B8}"/>
              </a:ext>
            </a:extLst>
          </p:cNvPr>
          <p:cNvSpPr>
            <a:spLocks noGrp="1"/>
          </p:cNvSpPr>
          <p:nvPr>
            <p:ph type="ftr" sz="quarter" idx="11"/>
          </p:nvPr>
        </p:nvSpPr>
        <p:spPr/>
        <p:txBody>
          <a:bodyPr/>
          <a:lstStyle/>
          <a:p>
            <a:r>
              <a:rPr lang="en-US"/>
              <a:t>UZOP projekt</a:t>
            </a:r>
          </a:p>
        </p:txBody>
      </p:sp>
      <p:sp>
        <p:nvSpPr>
          <p:cNvPr id="5" name="Slide Number Placeholder 4">
            <a:extLst>
              <a:ext uri="{FF2B5EF4-FFF2-40B4-BE49-F238E27FC236}">
                <a16:creationId xmlns:a16="http://schemas.microsoft.com/office/drawing/2014/main" id="{0B1B702F-AF05-1054-926A-E4539426B47D}"/>
              </a:ext>
            </a:extLst>
          </p:cNvPr>
          <p:cNvSpPr>
            <a:spLocks noGrp="1"/>
          </p:cNvSpPr>
          <p:nvPr>
            <p:ph type="sldNum" sz="quarter" idx="12"/>
          </p:nvPr>
        </p:nvSpPr>
        <p:spPr/>
        <p:txBody>
          <a:bodyPr/>
          <a:lstStyle/>
          <a:p>
            <a:fld id="{6586042B-6341-4E38-A80C-926D3BB8AAC9}" type="slidenum">
              <a:rPr lang="en-US" smtClean="0"/>
              <a:t>2</a:t>
            </a:fld>
            <a:endParaRPr lang="en-US"/>
          </a:p>
        </p:txBody>
      </p:sp>
      <p:pic>
        <p:nvPicPr>
          <p:cNvPr id="24" name="Audio 23">
            <a:hlinkClick r:id="" action="ppaction://media"/>
            <a:extLst>
              <a:ext uri="{FF2B5EF4-FFF2-40B4-BE49-F238E27FC236}">
                <a16:creationId xmlns:a16="http://schemas.microsoft.com/office/drawing/2014/main" id="{077D9969-E69A-ACD3-4620-F2919501D3D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969956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47347">
        <p159:morph option="byObject"/>
      </p:transition>
    </mc:Choice>
    <mc:Fallback>
      <p:transition spd="slow" advTm="473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2285D-CE4C-6ADE-DD99-3676CE35B2D2}"/>
              </a:ext>
            </a:extLst>
          </p:cNvPr>
          <p:cNvSpPr>
            <a:spLocks noGrp="1"/>
          </p:cNvSpPr>
          <p:nvPr>
            <p:ph type="title"/>
          </p:nvPr>
        </p:nvSpPr>
        <p:spPr/>
        <p:txBody>
          <a:bodyPr/>
          <a:lstStyle/>
          <a:p>
            <a:r>
              <a:rPr lang="hr-HR" dirty="0"/>
              <a:t>KNN – rezultati</a:t>
            </a:r>
            <a:endParaRPr lang="en-GB" dirty="0"/>
          </a:p>
        </p:txBody>
      </p:sp>
      <p:sp>
        <p:nvSpPr>
          <p:cNvPr id="3" name="Content Placeholder 2">
            <a:extLst>
              <a:ext uri="{FF2B5EF4-FFF2-40B4-BE49-F238E27FC236}">
                <a16:creationId xmlns:a16="http://schemas.microsoft.com/office/drawing/2014/main" id="{DC7717F4-0CF5-4DD9-1F6F-8DD4FBB734CB}"/>
              </a:ext>
            </a:extLst>
          </p:cNvPr>
          <p:cNvSpPr>
            <a:spLocks noGrp="1"/>
          </p:cNvSpPr>
          <p:nvPr>
            <p:ph idx="1"/>
          </p:nvPr>
        </p:nvSpPr>
        <p:spPr/>
        <p:txBody>
          <a:bodyPr>
            <a:normAutofit/>
          </a:bodyPr>
          <a:lstStyle/>
          <a:p>
            <a:r>
              <a:rPr lang="hr-HR" dirty="0"/>
              <a:t>Decision tree – 80,67 %</a:t>
            </a:r>
          </a:p>
          <a:p>
            <a:pPr lvl="1"/>
            <a:r>
              <a:rPr lang="hr-HR" dirty="0"/>
              <a:t>ujednačeni FP i FN, više TP od TN</a:t>
            </a:r>
          </a:p>
          <a:p>
            <a:r>
              <a:rPr lang="hr-HR" dirty="0"/>
              <a:t>Random forest – 84,67 %</a:t>
            </a:r>
          </a:p>
          <a:p>
            <a:pPr lvl="1"/>
            <a:r>
              <a:rPr lang="hr-HR" dirty="0"/>
              <a:t>poboljšanje u oba područja u odnosu na prethodni algoritam</a:t>
            </a:r>
          </a:p>
          <a:p>
            <a:r>
              <a:rPr lang="hr-HR" dirty="0"/>
              <a:t>Naive Bayes – 72,00 %</a:t>
            </a:r>
          </a:p>
          <a:p>
            <a:pPr lvl="1"/>
            <a:r>
              <a:rPr lang="hr-HR" dirty="0"/>
              <a:t>značajno više FN vrijednosti u odnosu na gornje rezultate</a:t>
            </a:r>
            <a:endParaRPr lang="en-GB" dirty="0"/>
          </a:p>
        </p:txBody>
      </p:sp>
      <p:sp>
        <p:nvSpPr>
          <p:cNvPr id="4" name="Footer Placeholder 3">
            <a:extLst>
              <a:ext uri="{FF2B5EF4-FFF2-40B4-BE49-F238E27FC236}">
                <a16:creationId xmlns:a16="http://schemas.microsoft.com/office/drawing/2014/main" id="{D5FC62FF-C8AD-88A6-1274-B63CD79943B8}"/>
              </a:ext>
            </a:extLst>
          </p:cNvPr>
          <p:cNvSpPr>
            <a:spLocks noGrp="1"/>
          </p:cNvSpPr>
          <p:nvPr>
            <p:ph type="ftr" sz="quarter" idx="11"/>
          </p:nvPr>
        </p:nvSpPr>
        <p:spPr/>
        <p:txBody>
          <a:bodyPr/>
          <a:lstStyle/>
          <a:p>
            <a:r>
              <a:rPr lang="en-US"/>
              <a:t>UZOP projekt</a:t>
            </a:r>
          </a:p>
        </p:txBody>
      </p:sp>
      <p:sp>
        <p:nvSpPr>
          <p:cNvPr id="5" name="Slide Number Placeholder 4">
            <a:extLst>
              <a:ext uri="{FF2B5EF4-FFF2-40B4-BE49-F238E27FC236}">
                <a16:creationId xmlns:a16="http://schemas.microsoft.com/office/drawing/2014/main" id="{0B1B702F-AF05-1054-926A-E4539426B47D}"/>
              </a:ext>
            </a:extLst>
          </p:cNvPr>
          <p:cNvSpPr>
            <a:spLocks noGrp="1"/>
          </p:cNvSpPr>
          <p:nvPr>
            <p:ph type="sldNum" sz="quarter" idx="12"/>
          </p:nvPr>
        </p:nvSpPr>
        <p:spPr/>
        <p:txBody>
          <a:bodyPr/>
          <a:lstStyle/>
          <a:p>
            <a:fld id="{6586042B-6341-4E38-A80C-926D3BB8AAC9}" type="slidenum">
              <a:rPr lang="en-US" smtClean="0"/>
              <a:t>3</a:t>
            </a:fld>
            <a:endParaRPr lang="en-US"/>
          </a:p>
        </p:txBody>
      </p:sp>
      <p:pic>
        <p:nvPicPr>
          <p:cNvPr id="24" name="Audio 23">
            <a:hlinkClick r:id="" action="ppaction://media"/>
            <a:extLst>
              <a:ext uri="{FF2B5EF4-FFF2-40B4-BE49-F238E27FC236}">
                <a16:creationId xmlns:a16="http://schemas.microsoft.com/office/drawing/2014/main" id="{AE682C83-2A1F-D584-93C1-6F6165F4112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391948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4080">
        <p159:morph option="byObject"/>
      </p:transition>
    </mc:Choice>
    <mc:Fallback>
      <p:transition spd="slow" advTm="240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2285D-CE4C-6ADE-DD99-3676CE35B2D2}"/>
              </a:ext>
            </a:extLst>
          </p:cNvPr>
          <p:cNvSpPr>
            <a:spLocks noGrp="1"/>
          </p:cNvSpPr>
          <p:nvPr>
            <p:ph type="title"/>
          </p:nvPr>
        </p:nvSpPr>
        <p:spPr/>
        <p:txBody>
          <a:bodyPr/>
          <a:lstStyle/>
          <a:p>
            <a:r>
              <a:rPr lang="hr-HR" dirty="0"/>
              <a:t>KNN – rezultati</a:t>
            </a:r>
            <a:endParaRPr lang="en-GB" dirty="0"/>
          </a:p>
        </p:txBody>
      </p:sp>
      <p:sp>
        <p:nvSpPr>
          <p:cNvPr id="4" name="Footer Placeholder 3">
            <a:extLst>
              <a:ext uri="{FF2B5EF4-FFF2-40B4-BE49-F238E27FC236}">
                <a16:creationId xmlns:a16="http://schemas.microsoft.com/office/drawing/2014/main" id="{D5FC62FF-C8AD-88A6-1274-B63CD79943B8}"/>
              </a:ext>
            </a:extLst>
          </p:cNvPr>
          <p:cNvSpPr>
            <a:spLocks noGrp="1"/>
          </p:cNvSpPr>
          <p:nvPr>
            <p:ph type="ftr" sz="quarter" idx="11"/>
          </p:nvPr>
        </p:nvSpPr>
        <p:spPr/>
        <p:txBody>
          <a:bodyPr/>
          <a:lstStyle/>
          <a:p>
            <a:r>
              <a:rPr lang="en-US"/>
              <a:t>UZOP projekt</a:t>
            </a:r>
          </a:p>
        </p:txBody>
      </p:sp>
      <p:sp>
        <p:nvSpPr>
          <p:cNvPr id="5" name="Slide Number Placeholder 4">
            <a:extLst>
              <a:ext uri="{FF2B5EF4-FFF2-40B4-BE49-F238E27FC236}">
                <a16:creationId xmlns:a16="http://schemas.microsoft.com/office/drawing/2014/main" id="{0B1B702F-AF05-1054-926A-E4539426B47D}"/>
              </a:ext>
            </a:extLst>
          </p:cNvPr>
          <p:cNvSpPr>
            <a:spLocks noGrp="1"/>
          </p:cNvSpPr>
          <p:nvPr>
            <p:ph type="sldNum" sz="quarter" idx="12"/>
          </p:nvPr>
        </p:nvSpPr>
        <p:spPr/>
        <p:txBody>
          <a:bodyPr/>
          <a:lstStyle/>
          <a:p>
            <a:fld id="{6586042B-6341-4E38-A80C-926D3BB8AAC9}" type="slidenum">
              <a:rPr lang="en-US" smtClean="0"/>
              <a:t>4</a:t>
            </a:fld>
            <a:endParaRPr lang="en-US"/>
          </a:p>
        </p:txBody>
      </p:sp>
      <p:graphicFrame>
        <p:nvGraphicFramePr>
          <p:cNvPr id="6" name="Content Placeholder 5">
            <a:extLst>
              <a:ext uri="{FF2B5EF4-FFF2-40B4-BE49-F238E27FC236}">
                <a16:creationId xmlns:a16="http://schemas.microsoft.com/office/drawing/2014/main" id="{553233EE-7FEA-F18E-8687-69EC4E32DCA7}"/>
              </a:ext>
            </a:extLst>
          </p:cNvPr>
          <p:cNvGraphicFramePr>
            <a:graphicFrameLocks noGrp="1"/>
          </p:cNvGraphicFramePr>
          <p:nvPr>
            <p:ph idx="1"/>
            <p:extLst>
              <p:ext uri="{D42A27DB-BD31-4B8C-83A1-F6EECF244321}">
                <p14:modId xmlns:p14="http://schemas.microsoft.com/office/powerpoint/2010/main" val="3410379698"/>
              </p:ext>
            </p:extLst>
          </p:nvPr>
        </p:nvGraphicFramePr>
        <p:xfrm>
          <a:off x="774837" y="1878345"/>
          <a:ext cx="9621821" cy="3708400"/>
        </p:xfrm>
        <a:graphic>
          <a:graphicData uri="http://schemas.openxmlformats.org/drawingml/2006/table">
            <a:tbl>
              <a:tblPr firstRow="1" bandRow="1">
                <a:tableStyleId>{3B4B98B0-60AC-42C2-AFA5-B58CD77FA1E5}</a:tableStyleId>
              </a:tblPr>
              <a:tblGrid>
                <a:gridCol w="1643334">
                  <a:extLst>
                    <a:ext uri="{9D8B030D-6E8A-4147-A177-3AD203B41FA5}">
                      <a16:colId xmlns:a16="http://schemas.microsoft.com/office/drawing/2014/main" val="368437424"/>
                    </a:ext>
                  </a:extLst>
                </a:gridCol>
                <a:gridCol w="1200727">
                  <a:extLst>
                    <a:ext uri="{9D8B030D-6E8A-4147-A177-3AD203B41FA5}">
                      <a16:colId xmlns:a16="http://schemas.microsoft.com/office/drawing/2014/main" val="595955552"/>
                    </a:ext>
                  </a:extLst>
                </a:gridCol>
                <a:gridCol w="1279576">
                  <a:extLst>
                    <a:ext uri="{9D8B030D-6E8A-4147-A177-3AD203B41FA5}">
                      <a16:colId xmlns:a16="http://schemas.microsoft.com/office/drawing/2014/main" val="3848217950"/>
                    </a:ext>
                  </a:extLst>
                </a:gridCol>
                <a:gridCol w="1374546">
                  <a:extLst>
                    <a:ext uri="{9D8B030D-6E8A-4147-A177-3AD203B41FA5}">
                      <a16:colId xmlns:a16="http://schemas.microsoft.com/office/drawing/2014/main" val="3886928196"/>
                    </a:ext>
                  </a:extLst>
                </a:gridCol>
                <a:gridCol w="1374546">
                  <a:extLst>
                    <a:ext uri="{9D8B030D-6E8A-4147-A177-3AD203B41FA5}">
                      <a16:colId xmlns:a16="http://schemas.microsoft.com/office/drawing/2014/main" val="1270932304"/>
                    </a:ext>
                  </a:extLst>
                </a:gridCol>
                <a:gridCol w="1374546">
                  <a:extLst>
                    <a:ext uri="{9D8B030D-6E8A-4147-A177-3AD203B41FA5}">
                      <a16:colId xmlns:a16="http://schemas.microsoft.com/office/drawing/2014/main" val="2706218465"/>
                    </a:ext>
                  </a:extLst>
                </a:gridCol>
                <a:gridCol w="1374546">
                  <a:extLst>
                    <a:ext uri="{9D8B030D-6E8A-4147-A177-3AD203B41FA5}">
                      <a16:colId xmlns:a16="http://schemas.microsoft.com/office/drawing/2014/main" val="3550887089"/>
                    </a:ext>
                  </a:extLst>
                </a:gridCol>
              </a:tblGrid>
              <a:tr h="370840">
                <a:tc>
                  <a:txBody>
                    <a:bodyPr/>
                    <a:lstStyle/>
                    <a:p>
                      <a:r>
                        <a:rPr lang="hr-HR" dirty="0"/>
                        <a:t>Model</a:t>
                      </a:r>
                      <a:endParaRPr lang="en-GB" dirty="0"/>
                    </a:p>
                  </a:txBody>
                  <a:tcPr/>
                </a:tc>
                <a:tc>
                  <a:txBody>
                    <a:bodyPr/>
                    <a:lstStyle/>
                    <a:p>
                      <a:r>
                        <a:rPr lang="hr-HR" dirty="0"/>
                        <a:t>Accuracy</a:t>
                      </a:r>
                      <a:endParaRPr lang="en-GB" dirty="0"/>
                    </a:p>
                  </a:txBody>
                  <a:tcPr/>
                </a:tc>
                <a:tc>
                  <a:txBody>
                    <a:bodyPr/>
                    <a:lstStyle/>
                    <a:p>
                      <a:r>
                        <a:rPr lang="hr-HR" dirty="0"/>
                        <a:t>Precision</a:t>
                      </a:r>
                      <a:endParaRPr lang="en-GB" dirty="0"/>
                    </a:p>
                  </a:txBody>
                  <a:tcPr/>
                </a:tc>
                <a:tc>
                  <a:txBody>
                    <a:bodyPr/>
                    <a:lstStyle/>
                    <a:p>
                      <a:r>
                        <a:rPr lang="hr-HR" dirty="0"/>
                        <a:t>Sensitivity</a:t>
                      </a:r>
                      <a:endParaRPr lang="en-GB" dirty="0"/>
                    </a:p>
                  </a:txBody>
                  <a:tcPr/>
                </a:tc>
                <a:tc>
                  <a:txBody>
                    <a:bodyPr/>
                    <a:lstStyle/>
                    <a:p>
                      <a:r>
                        <a:rPr lang="hr-HR" dirty="0"/>
                        <a:t>Specificity</a:t>
                      </a:r>
                      <a:endParaRPr lang="en-GB" dirty="0"/>
                    </a:p>
                  </a:txBody>
                  <a:tcPr/>
                </a:tc>
                <a:tc>
                  <a:txBody>
                    <a:bodyPr/>
                    <a:lstStyle/>
                    <a:p>
                      <a:r>
                        <a:rPr lang="hr-HR" dirty="0"/>
                        <a:t>F1-score</a:t>
                      </a:r>
                      <a:endParaRPr lang="en-GB" dirty="0"/>
                    </a:p>
                  </a:txBody>
                  <a:tcPr/>
                </a:tc>
                <a:tc>
                  <a:txBody>
                    <a:bodyPr/>
                    <a:lstStyle/>
                    <a:p>
                      <a:r>
                        <a:rPr lang="hr-HR" dirty="0"/>
                        <a:t>AUC-score</a:t>
                      </a:r>
                      <a:endParaRPr lang="en-GB" dirty="0"/>
                    </a:p>
                  </a:txBody>
                  <a:tcPr/>
                </a:tc>
                <a:extLst>
                  <a:ext uri="{0D108BD9-81ED-4DB2-BD59-A6C34878D82A}">
                    <a16:rowId xmlns:a16="http://schemas.microsoft.com/office/drawing/2014/main" val="512448966"/>
                  </a:ext>
                </a:extLst>
              </a:tr>
              <a:tr h="370840">
                <a:tc>
                  <a:txBody>
                    <a:bodyPr/>
                    <a:lstStyle/>
                    <a:p>
                      <a:r>
                        <a:rPr lang="hr-HR" b="1" dirty="0">
                          <a:solidFill>
                            <a:srgbClr val="FF0000"/>
                          </a:solidFill>
                        </a:rPr>
                        <a:t>Decision Tree</a:t>
                      </a:r>
                      <a:endParaRPr lang="en-GB" b="1" dirty="0">
                        <a:solidFill>
                          <a:srgbClr val="FF0000"/>
                        </a:solidFill>
                      </a:endParaRPr>
                    </a:p>
                  </a:txBody>
                  <a:tcPr/>
                </a:tc>
                <a:tc>
                  <a:txBody>
                    <a:bodyPr/>
                    <a:lstStyle/>
                    <a:p>
                      <a:r>
                        <a:rPr lang="hr-HR" dirty="0"/>
                        <a:t>74,78 %</a:t>
                      </a:r>
                      <a:endParaRPr lang="en-GB" dirty="0"/>
                    </a:p>
                  </a:txBody>
                  <a:tcPr/>
                </a:tc>
                <a:tc>
                  <a:txBody>
                    <a:bodyPr/>
                    <a:lstStyle/>
                    <a:p>
                      <a:r>
                        <a:rPr lang="hr-HR" dirty="0"/>
                        <a:t>70,86 %</a:t>
                      </a:r>
                      <a:endParaRPr lang="en-GB" dirty="0"/>
                    </a:p>
                  </a:txBody>
                  <a:tcPr/>
                </a:tc>
                <a:tc>
                  <a:txBody>
                    <a:bodyPr/>
                    <a:lstStyle/>
                    <a:p>
                      <a:r>
                        <a:rPr lang="hr-HR" b="1" dirty="0">
                          <a:solidFill>
                            <a:srgbClr val="00B050"/>
                          </a:solidFill>
                        </a:rPr>
                        <a:t>88,43 %</a:t>
                      </a:r>
                      <a:endParaRPr lang="en-GB" b="1" dirty="0">
                        <a:solidFill>
                          <a:srgbClr val="00B050"/>
                        </a:solidFill>
                      </a:endParaRPr>
                    </a:p>
                  </a:txBody>
                  <a:tcPr/>
                </a:tc>
                <a:tc>
                  <a:txBody>
                    <a:bodyPr/>
                    <a:lstStyle/>
                    <a:p>
                      <a:r>
                        <a:rPr lang="hr-HR" dirty="0"/>
                        <a:t>59,63 %</a:t>
                      </a:r>
                      <a:endParaRPr lang="en-GB" dirty="0"/>
                    </a:p>
                  </a:txBody>
                  <a:tcPr/>
                </a:tc>
                <a:tc>
                  <a:txBody>
                    <a:bodyPr/>
                    <a:lstStyle/>
                    <a:p>
                      <a:r>
                        <a:rPr lang="hr-HR" dirty="0"/>
                        <a:t>78,68 %</a:t>
                      </a:r>
                      <a:endParaRPr lang="en-GB" dirty="0"/>
                    </a:p>
                  </a:txBody>
                  <a:tcPr/>
                </a:tc>
                <a:tc>
                  <a:txBody>
                    <a:bodyPr/>
                    <a:lstStyle/>
                    <a:p>
                      <a:r>
                        <a:rPr lang="hr-HR" dirty="0"/>
                        <a:t>78,55 %</a:t>
                      </a:r>
                      <a:endParaRPr lang="en-GB" dirty="0"/>
                    </a:p>
                  </a:txBody>
                  <a:tcPr/>
                </a:tc>
                <a:extLst>
                  <a:ext uri="{0D108BD9-81ED-4DB2-BD59-A6C34878D82A}">
                    <a16:rowId xmlns:a16="http://schemas.microsoft.com/office/drawing/2014/main" val="1259154115"/>
                  </a:ext>
                </a:extLst>
              </a:tr>
              <a:tr h="370840">
                <a:tc>
                  <a:txBody>
                    <a:bodyPr/>
                    <a:lstStyle/>
                    <a:p>
                      <a:r>
                        <a:rPr lang="hr-HR" b="1" dirty="0">
                          <a:solidFill>
                            <a:srgbClr val="FF0000"/>
                          </a:solidFill>
                        </a:rPr>
                        <a:t>Random Forest</a:t>
                      </a:r>
                      <a:endParaRPr lang="en-GB" b="1" dirty="0">
                        <a:solidFill>
                          <a:srgbClr val="FF0000"/>
                        </a:solidFill>
                      </a:endParaRPr>
                    </a:p>
                  </a:txBody>
                  <a:tcPr/>
                </a:tc>
                <a:tc>
                  <a:txBody>
                    <a:bodyPr/>
                    <a:lstStyle/>
                    <a:p>
                      <a:r>
                        <a:rPr lang="hr-HR" dirty="0"/>
                        <a:t>79,57 %</a:t>
                      </a:r>
                      <a:endParaRPr lang="en-GB" dirty="0"/>
                    </a:p>
                  </a:txBody>
                  <a:tcPr/>
                </a:tc>
                <a:tc>
                  <a:txBody>
                    <a:bodyPr/>
                    <a:lstStyle/>
                    <a:p>
                      <a:r>
                        <a:rPr lang="hr-HR" b="1" dirty="0">
                          <a:solidFill>
                            <a:srgbClr val="00B050"/>
                          </a:solidFill>
                        </a:rPr>
                        <a:t>89,40 %</a:t>
                      </a:r>
                      <a:endParaRPr lang="en-GB" b="1" dirty="0">
                        <a:solidFill>
                          <a:srgbClr val="00B050"/>
                        </a:solidFill>
                      </a:endParaRPr>
                    </a:p>
                  </a:txBody>
                  <a:tcPr/>
                </a:tc>
                <a:tc>
                  <a:txBody>
                    <a:bodyPr/>
                    <a:lstStyle/>
                    <a:p>
                      <a:r>
                        <a:rPr lang="hr-HR" dirty="0"/>
                        <a:t>81,33 %</a:t>
                      </a:r>
                      <a:endParaRPr lang="en-GB" dirty="0"/>
                    </a:p>
                  </a:txBody>
                  <a:tcPr/>
                </a:tc>
                <a:tc>
                  <a:txBody>
                    <a:bodyPr/>
                    <a:lstStyle/>
                    <a:p>
                      <a:r>
                        <a:rPr lang="hr-HR" dirty="0"/>
                        <a:t>75,00 %</a:t>
                      </a:r>
                      <a:endParaRPr lang="en-GB" dirty="0"/>
                    </a:p>
                  </a:txBody>
                  <a:tcPr/>
                </a:tc>
                <a:tc>
                  <a:txBody>
                    <a:bodyPr/>
                    <a:lstStyle/>
                    <a:p>
                      <a:r>
                        <a:rPr lang="hr-HR" dirty="0"/>
                        <a:t>85,17 %</a:t>
                      </a:r>
                      <a:endParaRPr lang="en-GB" dirty="0"/>
                    </a:p>
                  </a:txBody>
                  <a:tcPr/>
                </a:tc>
                <a:tc>
                  <a:txBody>
                    <a:bodyPr/>
                    <a:lstStyle/>
                    <a:p>
                      <a:r>
                        <a:rPr lang="hr-HR" dirty="0"/>
                        <a:t>86,24 %</a:t>
                      </a:r>
                      <a:endParaRPr lang="en-GB" dirty="0"/>
                    </a:p>
                  </a:txBody>
                  <a:tcPr/>
                </a:tc>
                <a:extLst>
                  <a:ext uri="{0D108BD9-81ED-4DB2-BD59-A6C34878D82A}">
                    <a16:rowId xmlns:a16="http://schemas.microsoft.com/office/drawing/2014/main" val="1965742951"/>
                  </a:ext>
                </a:extLst>
              </a:tr>
              <a:tr h="370840">
                <a:tc>
                  <a:txBody>
                    <a:bodyPr/>
                    <a:lstStyle/>
                    <a:p>
                      <a:r>
                        <a:rPr lang="hr-HR" b="1" dirty="0">
                          <a:solidFill>
                            <a:srgbClr val="FF0000"/>
                          </a:solidFill>
                        </a:rPr>
                        <a:t>Naive Bayes</a:t>
                      </a:r>
                      <a:endParaRPr lang="en-GB" b="1" dirty="0">
                        <a:solidFill>
                          <a:srgbClr val="FF0000"/>
                        </a:solidFill>
                      </a:endParaRPr>
                    </a:p>
                  </a:txBody>
                  <a:tcPr/>
                </a:tc>
                <a:tc>
                  <a:txBody>
                    <a:bodyPr/>
                    <a:lstStyle/>
                    <a:p>
                      <a:r>
                        <a:rPr lang="hr-HR" dirty="0"/>
                        <a:t>78,67 %</a:t>
                      </a:r>
                      <a:endParaRPr lang="en-GB" dirty="0"/>
                    </a:p>
                  </a:txBody>
                  <a:tcPr/>
                </a:tc>
                <a:tc>
                  <a:txBody>
                    <a:bodyPr/>
                    <a:lstStyle/>
                    <a:p>
                      <a:r>
                        <a:rPr lang="hr-HR" dirty="0"/>
                        <a:t>81,88 %</a:t>
                      </a:r>
                      <a:endParaRPr lang="en-GB" dirty="0"/>
                    </a:p>
                  </a:txBody>
                  <a:tcPr/>
                </a:tc>
                <a:tc>
                  <a:txBody>
                    <a:bodyPr/>
                    <a:lstStyle/>
                    <a:p>
                      <a:r>
                        <a:rPr lang="hr-HR" dirty="0"/>
                        <a:t>86,75 %</a:t>
                      </a:r>
                      <a:endParaRPr lang="en-GB" dirty="0"/>
                    </a:p>
                  </a:txBody>
                  <a:tcPr/>
                </a:tc>
                <a:tc>
                  <a:txBody>
                    <a:bodyPr/>
                    <a:lstStyle/>
                    <a:p>
                      <a:r>
                        <a:rPr lang="hr-HR" dirty="0"/>
                        <a:t>63,29 %</a:t>
                      </a:r>
                      <a:endParaRPr lang="en-GB" dirty="0"/>
                    </a:p>
                  </a:txBody>
                  <a:tcPr/>
                </a:tc>
                <a:tc>
                  <a:txBody>
                    <a:bodyPr/>
                    <a:lstStyle/>
                    <a:p>
                      <a:r>
                        <a:rPr lang="hr-HR" dirty="0"/>
                        <a:t>84,24 %</a:t>
                      </a:r>
                      <a:endParaRPr lang="en-GB" dirty="0"/>
                    </a:p>
                  </a:txBody>
                  <a:tcPr/>
                </a:tc>
                <a:tc>
                  <a:txBody>
                    <a:bodyPr/>
                    <a:lstStyle/>
                    <a:p>
                      <a:r>
                        <a:rPr lang="hr-HR" dirty="0"/>
                        <a:t>84,63 %</a:t>
                      </a:r>
                      <a:endParaRPr lang="en-GB" dirty="0"/>
                    </a:p>
                  </a:txBody>
                  <a:tcPr/>
                </a:tc>
                <a:extLst>
                  <a:ext uri="{0D108BD9-81ED-4DB2-BD59-A6C34878D82A}">
                    <a16:rowId xmlns:a16="http://schemas.microsoft.com/office/drawing/2014/main" val="1717429867"/>
                  </a:ext>
                </a:extLst>
              </a:tr>
              <a:tr h="370840">
                <a:tc>
                  <a:txBody>
                    <a:bodyPr/>
                    <a:lstStyle/>
                    <a:p>
                      <a:r>
                        <a:rPr lang="hr-HR" b="1" dirty="0">
                          <a:solidFill>
                            <a:srgbClr val="FFC000"/>
                          </a:solidFill>
                        </a:rPr>
                        <a:t>Decision Tree</a:t>
                      </a:r>
                      <a:endParaRPr lang="en-GB" b="1" dirty="0">
                        <a:solidFill>
                          <a:srgbClr val="FFC000"/>
                        </a:solidFill>
                      </a:endParaRPr>
                    </a:p>
                  </a:txBody>
                  <a:tcPr/>
                </a:tc>
                <a:tc>
                  <a:txBody>
                    <a:bodyPr/>
                    <a:lstStyle/>
                    <a:p>
                      <a:r>
                        <a:rPr lang="hr-HR" dirty="0"/>
                        <a:t>70,56 %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76,62 %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74,00 %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64,20 %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60,47 %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69,10 %</a:t>
                      </a:r>
                      <a:endParaRPr lang="en-GB" dirty="0"/>
                    </a:p>
                  </a:txBody>
                  <a:tcPr/>
                </a:tc>
                <a:extLst>
                  <a:ext uri="{0D108BD9-81ED-4DB2-BD59-A6C34878D82A}">
                    <a16:rowId xmlns:a16="http://schemas.microsoft.com/office/drawing/2014/main" val="2005895034"/>
                  </a:ext>
                </a:extLst>
              </a:tr>
              <a:tr h="370840">
                <a:tc>
                  <a:txBody>
                    <a:bodyPr/>
                    <a:lstStyle/>
                    <a:p>
                      <a:r>
                        <a:rPr lang="hr-HR" b="1" dirty="0">
                          <a:solidFill>
                            <a:srgbClr val="FFC000"/>
                          </a:solidFill>
                        </a:rPr>
                        <a:t>Random Forest</a:t>
                      </a:r>
                      <a:endParaRPr lang="en-GB" b="1" dirty="0">
                        <a:solidFill>
                          <a:srgbClr val="FFC00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76,62 %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67,53 %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83,33 %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64,20 %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65,82 %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85,77 %</a:t>
                      </a:r>
                      <a:endParaRPr lang="en-GB" dirty="0"/>
                    </a:p>
                  </a:txBody>
                  <a:tcPr/>
                </a:tc>
                <a:extLst>
                  <a:ext uri="{0D108BD9-81ED-4DB2-BD59-A6C34878D82A}">
                    <a16:rowId xmlns:a16="http://schemas.microsoft.com/office/drawing/2014/main" val="202848362"/>
                  </a:ext>
                </a:extLst>
              </a:tr>
              <a:tr h="370840">
                <a:tc>
                  <a:txBody>
                    <a:bodyPr/>
                    <a:lstStyle/>
                    <a:p>
                      <a:r>
                        <a:rPr lang="hr-HR" b="1" dirty="0">
                          <a:solidFill>
                            <a:srgbClr val="FFC000"/>
                          </a:solidFill>
                        </a:rPr>
                        <a:t>Naive Bayes</a:t>
                      </a:r>
                      <a:endParaRPr lang="en-GB" b="1" dirty="0">
                        <a:solidFill>
                          <a:srgbClr val="FFC00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74,03 %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63,29 %</a:t>
                      </a:r>
                      <a:endParaRPr lang="en-GB" b="0" dirty="0"/>
                    </a:p>
                  </a:txBody>
                  <a:tcPr/>
                </a:tc>
                <a:tc>
                  <a:txBody>
                    <a:bodyPr/>
                    <a:lstStyle/>
                    <a:p>
                      <a:r>
                        <a:rPr kumimoji="0" lang="hr-HR" sz="1800" b="0" u="none" strike="noStrike" kern="1200" cap="none" spc="0" normalizeH="0" baseline="0" noProof="0" dirty="0">
                          <a:ln>
                            <a:noFill/>
                          </a:ln>
                          <a:solidFill>
                            <a:srgbClr val="000000"/>
                          </a:solidFill>
                          <a:effectLst/>
                          <a:uLnTx/>
                          <a:uFillTx/>
                        </a:rPr>
                        <a:t>80,67 %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61,73 %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62,50 %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81,97 %</a:t>
                      </a:r>
                      <a:endParaRPr lang="en-GB" dirty="0"/>
                    </a:p>
                  </a:txBody>
                  <a:tcPr/>
                </a:tc>
                <a:extLst>
                  <a:ext uri="{0D108BD9-81ED-4DB2-BD59-A6C34878D82A}">
                    <a16:rowId xmlns:a16="http://schemas.microsoft.com/office/drawing/2014/main" val="1771756668"/>
                  </a:ext>
                </a:extLst>
              </a:tr>
              <a:tr h="370840">
                <a:tc>
                  <a:txBody>
                    <a:bodyPr/>
                    <a:lstStyle/>
                    <a:p>
                      <a:r>
                        <a:rPr lang="hr-HR" b="1" dirty="0">
                          <a:solidFill>
                            <a:srgbClr val="0070C0"/>
                          </a:solidFill>
                        </a:rPr>
                        <a:t>Decision Tree</a:t>
                      </a:r>
                      <a:endParaRPr lang="en-GB" b="1" dirty="0">
                        <a:solidFill>
                          <a:srgbClr val="0070C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80,67 %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82,20 %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78,83 %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82,21 %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82,21 %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80,52 %</a:t>
                      </a:r>
                      <a:endParaRPr lang="en-GB" dirty="0"/>
                    </a:p>
                  </a:txBody>
                  <a:tcPr/>
                </a:tc>
                <a:extLst>
                  <a:ext uri="{0D108BD9-81ED-4DB2-BD59-A6C34878D82A}">
                    <a16:rowId xmlns:a16="http://schemas.microsoft.com/office/drawing/2014/main" val="1829302199"/>
                  </a:ext>
                </a:extLst>
              </a:tr>
              <a:tr h="370840">
                <a:tc>
                  <a:txBody>
                    <a:bodyPr/>
                    <a:lstStyle/>
                    <a:p>
                      <a:r>
                        <a:rPr lang="hr-HR" b="1" dirty="0">
                          <a:solidFill>
                            <a:srgbClr val="0070C0"/>
                          </a:solidFill>
                        </a:rPr>
                        <a:t>Random Forest</a:t>
                      </a:r>
                      <a:endParaRPr lang="en-GB" b="1" dirty="0">
                        <a:solidFill>
                          <a:srgbClr val="0070C0"/>
                        </a:solidFill>
                      </a:endParaRPr>
                    </a:p>
                  </a:txBody>
                  <a:tcPr/>
                </a:tc>
                <a:tc>
                  <a:txBody>
                    <a:bodyPr/>
                    <a:lstStyle/>
                    <a:p>
                      <a:r>
                        <a:rPr kumimoji="0" lang="hr-HR" sz="1800" b="1" u="none" strike="noStrike" kern="1200" cap="none" spc="0" normalizeH="0" baseline="0" noProof="0" dirty="0">
                          <a:ln>
                            <a:noFill/>
                          </a:ln>
                          <a:solidFill>
                            <a:srgbClr val="00B050"/>
                          </a:solidFill>
                          <a:effectLst/>
                          <a:uLnTx/>
                          <a:uFillTx/>
                        </a:rPr>
                        <a:t>84,67 %</a:t>
                      </a:r>
                      <a:endParaRPr lang="en-GB" b="1" dirty="0">
                        <a:solidFill>
                          <a:srgbClr val="00B050"/>
                        </a:solidFill>
                      </a:endParaRPr>
                    </a:p>
                  </a:txBody>
                  <a:tcPr/>
                </a:tc>
                <a:tc>
                  <a:txBody>
                    <a:bodyPr/>
                    <a:lstStyle/>
                    <a:p>
                      <a:r>
                        <a:rPr kumimoji="0" lang="hr-HR" sz="1800" b="0" u="none" strike="noStrike" kern="1200" cap="none" spc="0" normalizeH="0" baseline="0" noProof="0" dirty="0">
                          <a:ln>
                            <a:noFill/>
                          </a:ln>
                          <a:solidFill>
                            <a:schemeClr val="tx1"/>
                          </a:solidFill>
                          <a:effectLst/>
                          <a:uLnTx/>
                          <a:uFillTx/>
                        </a:rPr>
                        <a:t>85,89 %</a:t>
                      </a:r>
                      <a:endParaRPr lang="en-GB" b="0" dirty="0">
                        <a:solidFill>
                          <a:schemeClr val="tx1"/>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83,21 %</a:t>
                      </a:r>
                      <a:endParaRPr lang="en-GB" dirty="0"/>
                    </a:p>
                  </a:txBody>
                  <a:tcPr/>
                </a:tc>
                <a:tc>
                  <a:txBody>
                    <a:bodyPr/>
                    <a:lstStyle/>
                    <a:p>
                      <a:r>
                        <a:rPr kumimoji="0" lang="hr-HR" sz="1800" b="1" u="none" strike="noStrike" kern="1200" cap="none" spc="0" normalizeH="0" baseline="0" noProof="0" dirty="0">
                          <a:ln>
                            <a:noFill/>
                          </a:ln>
                          <a:solidFill>
                            <a:srgbClr val="00B050"/>
                          </a:solidFill>
                          <a:effectLst/>
                          <a:uLnTx/>
                          <a:uFillTx/>
                        </a:rPr>
                        <a:t>85,89 %</a:t>
                      </a:r>
                      <a:endParaRPr lang="en-GB" b="1" dirty="0">
                        <a:solidFill>
                          <a:srgbClr val="00B050"/>
                        </a:solidFill>
                      </a:endParaRPr>
                    </a:p>
                  </a:txBody>
                  <a:tcPr/>
                </a:tc>
                <a:tc>
                  <a:txBody>
                    <a:bodyPr/>
                    <a:lstStyle/>
                    <a:p>
                      <a:r>
                        <a:rPr kumimoji="0" lang="hr-HR" sz="1800" b="1" u="none" strike="noStrike" kern="1200" cap="none" spc="0" normalizeH="0" baseline="0" noProof="0" dirty="0">
                          <a:ln>
                            <a:noFill/>
                          </a:ln>
                          <a:solidFill>
                            <a:srgbClr val="00B050"/>
                          </a:solidFill>
                          <a:effectLst/>
                          <a:uLnTx/>
                          <a:uFillTx/>
                        </a:rPr>
                        <a:t>85,89 %</a:t>
                      </a:r>
                      <a:endParaRPr lang="en-GB" b="1" dirty="0">
                        <a:solidFill>
                          <a:srgbClr val="00B050"/>
                        </a:solidFill>
                      </a:endParaRPr>
                    </a:p>
                  </a:txBody>
                  <a:tcPr/>
                </a:tc>
                <a:tc>
                  <a:txBody>
                    <a:bodyPr/>
                    <a:lstStyle/>
                    <a:p>
                      <a:r>
                        <a:rPr kumimoji="0" lang="hr-HR" sz="1800" b="1" u="none" strike="noStrike" kern="1200" cap="none" spc="0" normalizeH="0" baseline="0" noProof="0" dirty="0">
                          <a:ln>
                            <a:noFill/>
                          </a:ln>
                          <a:solidFill>
                            <a:srgbClr val="00B050"/>
                          </a:solidFill>
                          <a:effectLst/>
                          <a:uLnTx/>
                          <a:uFillTx/>
                        </a:rPr>
                        <a:t>92,78 %</a:t>
                      </a:r>
                      <a:endParaRPr lang="en-GB" b="1" dirty="0">
                        <a:solidFill>
                          <a:srgbClr val="00B050"/>
                        </a:solidFill>
                      </a:endParaRPr>
                    </a:p>
                  </a:txBody>
                  <a:tcPr/>
                </a:tc>
                <a:extLst>
                  <a:ext uri="{0D108BD9-81ED-4DB2-BD59-A6C34878D82A}">
                    <a16:rowId xmlns:a16="http://schemas.microsoft.com/office/drawing/2014/main" val="3639858813"/>
                  </a:ext>
                </a:extLst>
              </a:tr>
              <a:tr h="370840">
                <a:tc>
                  <a:txBody>
                    <a:bodyPr/>
                    <a:lstStyle/>
                    <a:p>
                      <a:r>
                        <a:rPr lang="hr-HR" b="1" dirty="0">
                          <a:solidFill>
                            <a:srgbClr val="0070C0"/>
                          </a:solidFill>
                        </a:rPr>
                        <a:t>Naive Bayes</a:t>
                      </a:r>
                      <a:endParaRPr lang="en-GB" b="1" dirty="0">
                        <a:solidFill>
                          <a:srgbClr val="0070C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72,00 %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77,62 %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76,64 %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68,10 %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72,55 %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52,84 %</a:t>
                      </a:r>
                      <a:endParaRPr lang="en-GB" dirty="0"/>
                    </a:p>
                  </a:txBody>
                  <a:tcPr/>
                </a:tc>
                <a:extLst>
                  <a:ext uri="{0D108BD9-81ED-4DB2-BD59-A6C34878D82A}">
                    <a16:rowId xmlns:a16="http://schemas.microsoft.com/office/drawing/2014/main" val="4255494223"/>
                  </a:ext>
                </a:extLst>
              </a:tr>
            </a:tbl>
          </a:graphicData>
        </a:graphic>
      </p:graphicFrame>
      <p:sp>
        <p:nvSpPr>
          <p:cNvPr id="7" name="TextBox 6">
            <a:extLst>
              <a:ext uri="{FF2B5EF4-FFF2-40B4-BE49-F238E27FC236}">
                <a16:creationId xmlns:a16="http://schemas.microsoft.com/office/drawing/2014/main" id="{85F2FBDE-7E7A-D5D6-CFA9-6075B737A0B0}"/>
              </a:ext>
            </a:extLst>
          </p:cNvPr>
          <p:cNvSpPr txBox="1"/>
          <p:nvPr/>
        </p:nvSpPr>
        <p:spPr>
          <a:xfrm>
            <a:off x="841248" y="5693849"/>
            <a:ext cx="1903085" cy="369332"/>
          </a:xfrm>
          <a:prstGeom prst="rect">
            <a:avLst/>
          </a:prstGeom>
          <a:noFill/>
        </p:spPr>
        <p:txBody>
          <a:bodyPr wrap="none" rtlCol="0">
            <a:spAutoFit/>
          </a:bodyPr>
          <a:lstStyle/>
          <a:p>
            <a:r>
              <a:rPr lang="hr-HR" b="1" dirty="0">
                <a:solidFill>
                  <a:srgbClr val="FF0000"/>
                </a:solidFill>
              </a:rPr>
              <a:t>rezultati iz članka</a:t>
            </a:r>
            <a:endParaRPr lang="en-GB" b="1" dirty="0">
              <a:solidFill>
                <a:srgbClr val="FF0000"/>
              </a:solidFill>
            </a:endParaRPr>
          </a:p>
        </p:txBody>
      </p:sp>
      <p:sp>
        <p:nvSpPr>
          <p:cNvPr id="8" name="TextBox 7">
            <a:extLst>
              <a:ext uri="{FF2B5EF4-FFF2-40B4-BE49-F238E27FC236}">
                <a16:creationId xmlns:a16="http://schemas.microsoft.com/office/drawing/2014/main" id="{B7514517-8DD5-32D9-4BFB-FC9E66FC9E65}"/>
              </a:ext>
            </a:extLst>
          </p:cNvPr>
          <p:cNvSpPr txBox="1"/>
          <p:nvPr/>
        </p:nvSpPr>
        <p:spPr>
          <a:xfrm>
            <a:off x="5107275" y="5692751"/>
            <a:ext cx="2095445" cy="369332"/>
          </a:xfrm>
          <a:prstGeom prst="rect">
            <a:avLst/>
          </a:prstGeom>
          <a:noFill/>
        </p:spPr>
        <p:txBody>
          <a:bodyPr wrap="none" rtlCol="0">
            <a:spAutoFit/>
          </a:bodyPr>
          <a:lstStyle/>
          <a:p>
            <a:r>
              <a:rPr lang="hr-HR" b="1" dirty="0">
                <a:solidFill>
                  <a:srgbClr val="0070C0"/>
                </a:solidFill>
              </a:rPr>
              <a:t>pokušaj poboljšanja</a:t>
            </a:r>
            <a:endParaRPr lang="en-GB" b="1" dirty="0">
              <a:solidFill>
                <a:srgbClr val="0070C0"/>
              </a:solidFill>
            </a:endParaRPr>
          </a:p>
        </p:txBody>
      </p:sp>
      <p:sp>
        <p:nvSpPr>
          <p:cNvPr id="9" name="TextBox 8">
            <a:extLst>
              <a:ext uri="{FF2B5EF4-FFF2-40B4-BE49-F238E27FC236}">
                <a16:creationId xmlns:a16="http://schemas.microsoft.com/office/drawing/2014/main" id="{240ACDBF-DE97-138E-F369-62BB65A8453D}"/>
              </a:ext>
            </a:extLst>
          </p:cNvPr>
          <p:cNvSpPr txBox="1"/>
          <p:nvPr/>
        </p:nvSpPr>
        <p:spPr>
          <a:xfrm>
            <a:off x="2855364" y="5692751"/>
            <a:ext cx="2133918" cy="369332"/>
          </a:xfrm>
          <a:prstGeom prst="rect">
            <a:avLst/>
          </a:prstGeom>
          <a:noFill/>
        </p:spPr>
        <p:txBody>
          <a:bodyPr wrap="none" rtlCol="0">
            <a:spAutoFit/>
          </a:bodyPr>
          <a:lstStyle/>
          <a:p>
            <a:r>
              <a:rPr lang="hr-HR" b="1" dirty="0">
                <a:solidFill>
                  <a:srgbClr val="FFC000"/>
                </a:solidFill>
              </a:rPr>
              <a:t>replikacija rezultata</a:t>
            </a:r>
            <a:endParaRPr lang="en-GB" b="1" dirty="0">
              <a:solidFill>
                <a:srgbClr val="FFC000"/>
              </a:solidFill>
            </a:endParaRPr>
          </a:p>
        </p:txBody>
      </p:sp>
      <p:pic>
        <p:nvPicPr>
          <p:cNvPr id="36" name="Audio 35">
            <a:hlinkClick r:id="" action="ppaction://media"/>
            <a:extLst>
              <a:ext uri="{FF2B5EF4-FFF2-40B4-BE49-F238E27FC236}">
                <a16:creationId xmlns:a16="http://schemas.microsoft.com/office/drawing/2014/main" id="{D5F0DC5B-C2CC-A374-006B-BA8317DE6BF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475671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0986">
        <p159:morph option="byObject"/>
      </p:transition>
    </mc:Choice>
    <mc:Fallback>
      <p:transition spd="slow" advTm="309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2285D-CE4C-6ADE-DD99-3676CE35B2D2}"/>
              </a:ext>
            </a:extLst>
          </p:cNvPr>
          <p:cNvSpPr>
            <a:spLocks noGrp="1"/>
          </p:cNvSpPr>
          <p:nvPr>
            <p:ph type="title"/>
          </p:nvPr>
        </p:nvSpPr>
        <p:spPr/>
        <p:txBody>
          <a:bodyPr/>
          <a:lstStyle/>
          <a:p>
            <a:r>
              <a:rPr lang="hr-HR" dirty="0"/>
              <a:t>SVM</a:t>
            </a:r>
            <a:endParaRPr lang="en-GB" dirty="0"/>
          </a:p>
        </p:txBody>
      </p:sp>
      <p:sp>
        <p:nvSpPr>
          <p:cNvPr id="3" name="Content Placeholder 2">
            <a:extLst>
              <a:ext uri="{FF2B5EF4-FFF2-40B4-BE49-F238E27FC236}">
                <a16:creationId xmlns:a16="http://schemas.microsoft.com/office/drawing/2014/main" id="{DC7717F4-0CF5-4DD9-1F6F-8DD4FBB734CB}"/>
              </a:ext>
            </a:extLst>
          </p:cNvPr>
          <p:cNvSpPr>
            <a:spLocks noGrp="1"/>
          </p:cNvSpPr>
          <p:nvPr>
            <p:ph idx="1"/>
          </p:nvPr>
        </p:nvSpPr>
        <p:spPr/>
        <p:txBody>
          <a:bodyPr/>
          <a:lstStyle/>
          <a:p>
            <a:endParaRPr lang="hr-HR" dirty="0"/>
          </a:p>
          <a:p>
            <a:r>
              <a:rPr lang="hr-HR" dirty="0"/>
              <a:t>metoda potpornih vektora</a:t>
            </a:r>
          </a:p>
          <a:p>
            <a:pPr lvl="1"/>
            <a:r>
              <a:rPr lang="hr-HR" dirty="0"/>
              <a:t>grid search</a:t>
            </a:r>
          </a:p>
          <a:p>
            <a:pPr lvl="1"/>
            <a:r>
              <a:rPr lang="hr-HR" dirty="0"/>
              <a:t>C = {2</a:t>
            </a:r>
            <a:r>
              <a:rPr lang="hr-HR" baseline="30000" dirty="0"/>
              <a:t>0</a:t>
            </a:r>
            <a:r>
              <a:rPr lang="hr-HR" dirty="0"/>
              <a:t>, 2</a:t>
            </a:r>
            <a:r>
              <a:rPr lang="hr-HR" baseline="30000" dirty="0"/>
              <a:t>1</a:t>
            </a:r>
            <a:r>
              <a:rPr lang="hr-HR" dirty="0"/>
              <a:t>, </a:t>
            </a:r>
            <a:r>
              <a:rPr lang="hr-HR" b="1" dirty="0"/>
              <a:t>2</a:t>
            </a:r>
            <a:r>
              <a:rPr lang="hr-HR" b="1" baseline="30000" dirty="0"/>
              <a:t>2</a:t>
            </a:r>
            <a:r>
              <a:rPr lang="hr-HR" dirty="0"/>
              <a:t>, 2</a:t>
            </a:r>
            <a:r>
              <a:rPr lang="hr-HR" baseline="30000" dirty="0"/>
              <a:t>3</a:t>
            </a:r>
            <a:r>
              <a:rPr lang="hr-HR" dirty="0"/>
              <a:t>, 2</a:t>
            </a:r>
            <a:r>
              <a:rPr lang="hr-HR" baseline="30000" dirty="0"/>
              <a:t>4</a:t>
            </a:r>
            <a:r>
              <a:rPr lang="hr-HR" dirty="0"/>
              <a:t>, 2</a:t>
            </a:r>
            <a:r>
              <a:rPr lang="hr-HR" baseline="30000" dirty="0"/>
              <a:t>5</a:t>
            </a:r>
            <a:r>
              <a:rPr lang="hr-HR" dirty="0"/>
              <a:t>, 2</a:t>
            </a:r>
            <a:r>
              <a:rPr lang="hr-HR" baseline="30000" dirty="0"/>
              <a:t>6</a:t>
            </a:r>
            <a:r>
              <a:rPr lang="hr-HR" dirty="0"/>
              <a:t>} </a:t>
            </a:r>
          </a:p>
          <a:p>
            <a:pPr lvl="1"/>
            <a:r>
              <a:rPr lang="hr-HR" dirty="0"/>
              <a:t>kernel = linear, polynomial, </a:t>
            </a:r>
            <a:r>
              <a:rPr lang="hr-HR" b="1" dirty="0"/>
              <a:t>rbf</a:t>
            </a:r>
          </a:p>
          <a:p>
            <a:pPr lvl="1"/>
            <a:r>
              <a:rPr lang="hr-HR" dirty="0"/>
              <a:t>gamma = </a:t>
            </a:r>
            <a:r>
              <a:rPr lang="hr-HR" b="1" dirty="0"/>
              <a:t>1</a:t>
            </a:r>
            <a:endParaRPr lang="en-GB" b="1" dirty="0"/>
          </a:p>
        </p:txBody>
      </p:sp>
      <p:sp>
        <p:nvSpPr>
          <p:cNvPr id="4" name="Footer Placeholder 3">
            <a:extLst>
              <a:ext uri="{FF2B5EF4-FFF2-40B4-BE49-F238E27FC236}">
                <a16:creationId xmlns:a16="http://schemas.microsoft.com/office/drawing/2014/main" id="{D5FC62FF-C8AD-88A6-1274-B63CD79943B8}"/>
              </a:ext>
            </a:extLst>
          </p:cNvPr>
          <p:cNvSpPr>
            <a:spLocks noGrp="1"/>
          </p:cNvSpPr>
          <p:nvPr>
            <p:ph type="ftr" sz="quarter" idx="11"/>
          </p:nvPr>
        </p:nvSpPr>
        <p:spPr/>
        <p:txBody>
          <a:bodyPr/>
          <a:lstStyle/>
          <a:p>
            <a:r>
              <a:rPr lang="en-US"/>
              <a:t>UZOP projekt</a:t>
            </a:r>
          </a:p>
        </p:txBody>
      </p:sp>
      <p:sp>
        <p:nvSpPr>
          <p:cNvPr id="5" name="Slide Number Placeholder 4">
            <a:extLst>
              <a:ext uri="{FF2B5EF4-FFF2-40B4-BE49-F238E27FC236}">
                <a16:creationId xmlns:a16="http://schemas.microsoft.com/office/drawing/2014/main" id="{0B1B702F-AF05-1054-926A-E4539426B47D}"/>
              </a:ext>
            </a:extLst>
          </p:cNvPr>
          <p:cNvSpPr>
            <a:spLocks noGrp="1"/>
          </p:cNvSpPr>
          <p:nvPr>
            <p:ph type="sldNum" sz="quarter" idx="12"/>
          </p:nvPr>
        </p:nvSpPr>
        <p:spPr/>
        <p:txBody>
          <a:bodyPr/>
          <a:lstStyle/>
          <a:p>
            <a:fld id="{6586042B-6341-4E38-A80C-926D3BB8AAC9}" type="slidenum">
              <a:rPr lang="en-US" smtClean="0"/>
              <a:t>5</a:t>
            </a:fld>
            <a:endParaRPr lang="en-US"/>
          </a:p>
        </p:txBody>
      </p:sp>
      <p:pic>
        <p:nvPicPr>
          <p:cNvPr id="16" name="Audio 15">
            <a:hlinkClick r:id="" action="ppaction://media"/>
            <a:extLst>
              <a:ext uri="{FF2B5EF4-FFF2-40B4-BE49-F238E27FC236}">
                <a16:creationId xmlns:a16="http://schemas.microsoft.com/office/drawing/2014/main" id="{76D0CB9E-E0F1-23FD-1530-CE89829CEF0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641828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1920">
        <p159:morph option="byObject"/>
      </p:transition>
    </mc:Choice>
    <mc:Fallback>
      <p:transition spd="slow" advTm="2192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2285D-CE4C-6ADE-DD99-3676CE35B2D2}"/>
              </a:ext>
            </a:extLst>
          </p:cNvPr>
          <p:cNvSpPr>
            <a:spLocks noGrp="1"/>
          </p:cNvSpPr>
          <p:nvPr>
            <p:ph type="title"/>
          </p:nvPr>
        </p:nvSpPr>
        <p:spPr/>
        <p:txBody>
          <a:bodyPr/>
          <a:lstStyle/>
          <a:p>
            <a:r>
              <a:rPr lang="hr-HR" dirty="0"/>
              <a:t>SVM – rezultati</a:t>
            </a:r>
            <a:endParaRPr lang="en-GB" dirty="0"/>
          </a:p>
        </p:txBody>
      </p:sp>
      <p:graphicFrame>
        <p:nvGraphicFramePr>
          <p:cNvPr id="6" name="Content Placeholder 5">
            <a:extLst>
              <a:ext uri="{FF2B5EF4-FFF2-40B4-BE49-F238E27FC236}">
                <a16:creationId xmlns:a16="http://schemas.microsoft.com/office/drawing/2014/main" id="{5CA609CC-C33E-FDB4-66FA-64120E3D79BF}"/>
              </a:ext>
            </a:extLst>
          </p:cNvPr>
          <p:cNvGraphicFramePr>
            <a:graphicFrameLocks noGrp="1"/>
          </p:cNvGraphicFramePr>
          <p:nvPr>
            <p:ph idx="1"/>
            <p:extLst>
              <p:ext uri="{D42A27DB-BD31-4B8C-83A1-F6EECF244321}">
                <p14:modId xmlns:p14="http://schemas.microsoft.com/office/powerpoint/2010/main" val="2364632155"/>
              </p:ext>
            </p:extLst>
          </p:nvPr>
        </p:nvGraphicFramePr>
        <p:xfrm>
          <a:off x="774837" y="2301639"/>
          <a:ext cx="9621821" cy="2966720"/>
        </p:xfrm>
        <a:graphic>
          <a:graphicData uri="http://schemas.openxmlformats.org/drawingml/2006/table">
            <a:tbl>
              <a:tblPr firstRow="1" bandRow="1">
                <a:tableStyleId>{3B4B98B0-60AC-42C2-AFA5-B58CD77FA1E5}</a:tableStyleId>
              </a:tblPr>
              <a:tblGrid>
                <a:gridCol w="1643334">
                  <a:extLst>
                    <a:ext uri="{9D8B030D-6E8A-4147-A177-3AD203B41FA5}">
                      <a16:colId xmlns:a16="http://schemas.microsoft.com/office/drawing/2014/main" val="368437424"/>
                    </a:ext>
                  </a:extLst>
                </a:gridCol>
                <a:gridCol w="1200727">
                  <a:extLst>
                    <a:ext uri="{9D8B030D-6E8A-4147-A177-3AD203B41FA5}">
                      <a16:colId xmlns:a16="http://schemas.microsoft.com/office/drawing/2014/main" val="595955552"/>
                    </a:ext>
                  </a:extLst>
                </a:gridCol>
                <a:gridCol w="1279576">
                  <a:extLst>
                    <a:ext uri="{9D8B030D-6E8A-4147-A177-3AD203B41FA5}">
                      <a16:colId xmlns:a16="http://schemas.microsoft.com/office/drawing/2014/main" val="3848217950"/>
                    </a:ext>
                  </a:extLst>
                </a:gridCol>
                <a:gridCol w="1374546">
                  <a:extLst>
                    <a:ext uri="{9D8B030D-6E8A-4147-A177-3AD203B41FA5}">
                      <a16:colId xmlns:a16="http://schemas.microsoft.com/office/drawing/2014/main" val="3886928196"/>
                    </a:ext>
                  </a:extLst>
                </a:gridCol>
                <a:gridCol w="1374546">
                  <a:extLst>
                    <a:ext uri="{9D8B030D-6E8A-4147-A177-3AD203B41FA5}">
                      <a16:colId xmlns:a16="http://schemas.microsoft.com/office/drawing/2014/main" val="1270932304"/>
                    </a:ext>
                  </a:extLst>
                </a:gridCol>
                <a:gridCol w="1374546">
                  <a:extLst>
                    <a:ext uri="{9D8B030D-6E8A-4147-A177-3AD203B41FA5}">
                      <a16:colId xmlns:a16="http://schemas.microsoft.com/office/drawing/2014/main" val="2706218465"/>
                    </a:ext>
                  </a:extLst>
                </a:gridCol>
                <a:gridCol w="1374546">
                  <a:extLst>
                    <a:ext uri="{9D8B030D-6E8A-4147-A177-3AD203B41FA5}">
                      <a16:colId xmlns:a16="http://schemas.microsoft.com/office/drawing/2014/main" val="3550887089"/>
                    </a:ext>
                  </a:extLst>
                </a:gridCol>
              </a:tblGrid>
              <a:tr h="370840">
                <a:tc>
                  <a:txBody>
                    <a:bodyPr/>
                    <a:lstStyle/>
                    <a:p>
                      <a:r>
                        <a:rPr lang="hr-HR" dirty="0"/>
                        <a:t>Model</a:t>
                      </a:r>
                      <a:endParaRPr lang="en-GB" dirty="0"/>
                    </a:p>
                  </a:txBody>
                  <a:tcPr/>
                </a:tc>
                <a:tc>
                  <a:txBody>
                    <a:bodyPr/>
                    <a:lstStyle/>
                    <a:p>
                      <a:r>
                        <a:rPr lang="hr-HR" dirty="0"/>
                        <a:t>Accuracy</a:t>
                      </a:r>
                      <a:endParaRPr lang="en-GB" dirty="0"/>
                    </a:p>
                  </a:txBody>
                  <a:tcPr/>
                </a:tc>
                <a:tc>
                  <a:txBody>
                    <a:bodyPr/>
                    <a:lstStyle/>
                    <a:p>
                      <a:r>
                        <a:rPr lang="hr-HR" dirty="0"/>
                        <a:t>Precision</a:t>
                      </a:r>
                      <a:endParaRPr lang="en-GB" dirty="0"/>
                    </a:p>
                  </a:txBody>
                  <a:tcPr/>
                </a:tc>
                <a:tc>
                  <a:txBody>
                    <a:bodyPr/>
                    <a:lstStyle/>
                    <a:p>
                      <a:r>
                        <a:rPr lang="hr-HR" dirty="0"/>
                        <a:t>Sensitivity</a:t>
                      </a:r>
                      <a:endParaRPr lang="en-GB" dirty="0"/>
                    </a:p>
                  </a:txBody>
                  <a:tcPr/>
                </a:tc>
                <a:tc>
                  <a:txBody>
                    <a:bodyPr/>
                    <a:lstStyle/>
                    <a:p>
                      <a:r>
                        <a:rPr lang="hr-HR" dirty="0"/>
                        <a:t>Specificity</a:t>
                      </a:r>
                      <a:endParaRPr lang="en-GB" dirty="0"/>
                    </a:p>
                  </a:txBody>
                  <a:tcPr/>
                </a:tc>
                <a:tc>
                  <a:txBody>
                    <a:bodyPr/>
                    <a:lstStyle/>
                    <a:p>
                      <a:r>
                        <a:rPr lang="hr-HR" dirty="0"/>
                        <a:t>F1-score</a:t>
                      </a:r>
                      <a:endParaRPr lang="en-GB" dirty="0"/>
                    </a:p>
                  </a:txBody>
                  <a:tcPr/>
                </a:tc>
                <a:tc>
                  <a:txBody>
                    <a:bodyPr/>
                    <a:lstStyle/>
                    <a:p>
                      <a:r>
                        <a:rPr lang="hr-HR" dirty="0"/>
                        <a:t>AUC-score</a:t>
                      </a:r>
                      <a:endParaRPr lang="en-GB" dirty="0"/>
                    </a:p>
                  </a:txBody>
                  <a:tcPr/>
                </a:tc>
                <a:extLst>
                  <a:ext uri="{0D108BD9-81ED-4DB2-BD59-A6C34878D82A}">
                    <a16:rowId xmlns:a16="http://schemas.microsoft.com/office/drawing/2014/main" val="512448966"/>
                  </a:ext>
                </a:extLst>
              </a:tr>
              <a:tr h="370840">
                <a:tc>
                  <a:txBody>
                    <a:bodyPr/>
                    <a:lstStyle/>
                    <a:p>
                      <a:r>
                        <a:rPr lang="hr-HR" b="1" dirty="0">
                          <a:solidFill>
                            <a:srgbClr val="FF0000"/>
                          </a:solidFill>
                        </a:rPr>
                        <a:t>Decision Tree</a:t>
                      </a:r>
                      <a:endParaRPr lang="en-GB" b="1" dirty="0">
                        <a:solidFill>
                          <a:srgbClr val="FF0000"/>
                        </a:solidFill>
                      </a:endParaRPr>
                    </a:p>
                  </a:txBody>
                  <a:tcPr/>
                </a:tc>
                <a:tc>
                  <a:txBody>
                    <a:bodyPr/>
                    <a:lstStyle/>
                    <a:p>
                      <a:r>
                        <a:rPr lang="hr-HR" dirty="0"/>
                        <a:t>74,78 %</a:t>
                      </a:r>
                      <a:endParaRPr lang="en-GB" dirty="0"/>
                    </a:p>
                  </a:txBody>
                  <a:tcPr/>
                </a:tc>
                <a:tc>
                  <a:txBody>
                    <a:bodyPr/>
                    <a:lstStyle/>
                    <a:p>
                      <a:r>
                        <a:rPr lang="hr-HR" dirty="0"/>
                        <a:t>70,86 %</a:t>
                      </a:r>
                      <a:endParaRPr lang="en-GB" dirty="0"/>
                    </a:p>
                  </a:txBody>
                  <a:tcPr/>
                </a:tc>
                <a:tc>
                  <a:txBody>
                    <a:bodyPr/>
                    <a:lstStyle/>
                    <a:p>
                      <a:r>
                        <a:rPr lang="hr-HR" b="1" dirty="0">
                          <a:solidFill>
                            <a:srgbClr val="00B050"/>
                          </a:solidFill>
                        </a:rPr>
                        <a:t>88,43 %</a:t>
                      </a:r>
                      <a:endParaRPr lang="en-GB" b="1" dirty="0">
                        <a:solidFill>
                          <a:srgbClr val="00B050"/>
                        </a:solidFill>
                      </a:endParaRPr>
                    </a:p>
                  </a:txBody>
                  <a:tcPr/>
                </a:tc>
                <a:tc>
                  <a:txBody>
                    <a:bodyPr/>
                    <a:lstStyle/>
                    <a:p>
                      <a:r>
                        <a:rPr lang="hr-HR" dirty="0"/>
                        <a:t>59,63 %</a:t>
                      </a:r>
                      <a:endParaRPr lang="en-GB" dirty="0"/>
                    </a:p>
                  </a:txBody>
                  <a:tcPr/>
                </a:tc>
                <a:tc>
                  <a:txBody>
                    <a:bodyPr/>
                    <a:lstStyle/>
                    <a:p>
                      <a:r>
                        <a:rPr lang="hr-HR" dirty="0"/>
                        <a:t>78,68 %</a:t>
                      </a:r>
                      <a:endParaRPr lang="en-GB" dirty="0"/>
                    </a:p>
                  </a:txBody>
                  <a:tcPr/>
                </a:tc>
                <a:tc>
                  <a:txBody>
                    <a:bodyPr/>
                    <a:lstStyle/>
                    <a:p>
                      <a:r>
                        <a:rPr lang="hr-HR" dirty="0"/>
                        <a:t>78,55 %</a:t>
                      </a:r>
                      <a:endParaRPr lang="en-GB" dirty="0"/>
                    </a:p>
                  </a:txBody>
                  <a:tcPr/>
                </a:tc>
                <a:extLst>
                  <a:ext uri="{0D108BD9-81ED-4DB2-BD59-A6C34878D82A}">
                    <a16:rowId xmlns:a16="http://schemas.microsoft.com/office/drawing/2014/main" val="1259154115"/>
                  </a:ext>
                </a:extLst>
              </a:tr>
              <a:tr h="370840">
                <a:tc>
                  <a:txBody>
                    <a:bodyPr/>
                    <a:lstStyle/>
                    <a:p>
                      <a:r>
                        <a:rPr lang="hr-HR" b="1" dirty="0">
                          <a:solidFill>
                            <a:srgbClr val="FF0000"/>
                          </a:solidFill>
                        </a:rPr>
                        <a:t>Random Forest</a:t>
                      </a:r>
                      <a:endParaRPr lang="en-GB" b="1" dirty="0">
                        <a:solidFill>
                          <a:srgbClr val="FF0000"/>
                        </a:solidFill>
                      </a:endParaRPr>
                    </a:p>
                  </a:txBody>
                  <a:tcPr/>
                </a:tc>
                <a:tc>
                  <a:txBody>
                    <a:bodyPr/>
                    <a:lstStyle/>
                    <a:p>
                      <a:r>
                        <a:rPr lang="hr-HR" dirty="0"/>
                        <a:t>79,57 %</a:t>
                      </a:r>
                      <a:endParaRPr lang="en-GB" dirty="0"/>
                    </a:p>
                  </a:txBody>
                  <a:tcPr/>
                </a:tc>
                <a:tc>
                  <a:txBody>
                    <a:bodyPr/>
                    <a:lstStyle/>
                    <a:p>
                      <a:r>
                        <a:rPr lang="hr-HR" b="1" dirty="0">
                          <a:solidFill>
                            <a:srgbClr val="00B050"/>
                          </a:solidFill>
                        </a:rPr>
                        <a:t>89,40 %</a:t>
                      </a:r>
                      <a:endParaRPr lang="en-GB" b="1" dirty="0">
                        <a:solidFill>
                          <a:srgbClr val="00B050"/>
                        </a:solidFill>
                      </a:endParaRPr>
                    </a:p>
                  </a:txBody>
                  <a:tcPr/>
                </a:tc>
                <a:tc>
                  <a:txBody>
                    <a:bodyPr/>
                    <a:lstStyle/>
                    <a:p>
                      <a:r>
                        <a:rPr lang="hr-HR" dirty="0"/>
                        <a:t>81,33 %</a:t>
                      </a:r>
                      <a:endParaRPr lang="en-GB" dirty="0"/>
                    </a:p>
                  </a:txBody>
                  <a:tcPr/>
                </a:tc>
                <a:tc>
                  <a:txBody>
                    <a:bodyPr/>
                    <a:lstStyle/>
                    <a:p>
                      <a:r>
                        <a:rPr lang="hr-HR" dirty="0"/>
                        <a:t>75,00 %</a:t>
                      </a:r>
                      <a:endParaRPr lang="en-GB" dirty="0"/>
                    </a:p>
                  </a:txBody>
                  <a:tcPr/>
                </a:tc>
                <a:tc>
                  <a:txBody>
                    <a:bodyPr/>
                    <a:lstStyle/>
                    <a:p>
                      <a:r>
                        <a:rPr lang="hr-HR" b="1" dirty="0">
                          <a:solidFill>
                            <a:srgbClr val="00B050"/>
                          </a:solidFill>
                        </a:rPr>
                        <a:t>85,17 %</a:t>
                      </a:r>
                      <a:endParaRPr lang="en-GB" b="1" dirty="0">
                        <a:solidFill>
                          <a:srgbClr val="00B050"/>
                        </a:solidFill>
                      </a:endParaRPr>
                    </a:p>
                  </a:txBody>
                  <a:tcPr/>
                </a:tc>
                <a:tc>
                  <a:txBody>
                    <a:bodyPr/>
                    <a:lstStyle/>
                    <a:p>
                      <a:r>
                        <a:rPr lang="hr-HR" dirty="0"/>
                        <a:t>86,24 %</a:t>
                      </a:r>
                      <a:endParaRPr lang="en-GB" dirty="0"/>
                    </a:p>
                  </a:txBody>
                  <a:tcPr/>
                </a:tc>
                <a:extLst>
                  <a:ext uri="{0D108BD9-81ED-4DB2-BD59-A6C34878D82A}">
                    <a16:rowId xmlns:a16="http://schemas.microsoft.com/office/drawing/2014/main" val="1965742951"/>
                  </a:ext>
                </a:extLst>
              </a:tr>
              <a:tr h="370840">
                <a:tc>
                  <a:txBody>
                    <a:bodyPr/>
                    <a:lstStyle/>
                    <a:p>
                      <a:r>
                        <a:rPr lang="hr-HR" b="1" dirty="0">
                          <a:solidFill>
                            <a:srgbClr val="FF0000"/>
                          </a:solidFill>
                        </a:rPr>
                        <a:t>Naive Bayes</a:t>
                      </a:r>
                      <a:endParaRPr lang="en-GB" b="1" dirty="0">
                        <a:solidFill>
                          <a:srgbClr val="FF0000"/>
                        </a:solidFill>
                      </a:endParaRPr>
                    </a:p>
                  </a:txBody>
                  <a:tcPr/>
                </a:tc>
                <a:tc>
                  <a:txBody>
                    <a:bodyPr/>
                    <a:lstStyle/>
                    <a:p>
                      <a:r>
                        <a:rPr lang="hr-HR" dirty="0"/>
                        <a:t>78,67 %</a:t>
                      </a:r>
                      <a:endParaRPr lang="en-GB" dirty="0"/>
                    </a:p>
                  </a:txBody>
                  <a:tcPr/>
                </a:tc>
                <a:tc>
                  <a:txBody>
                    <a:bodyPr/>
                    <a:lstStyle/>
                    <a:p>
                      <a:r>
                        <a:rPr lang="hr-HR" dirty="0"/>
                        <a:t>81,88 %</a:t>
                      </a:r>
                      <a:endParaRPr lang="en-GB" dirty="0"/>
                    </a:p>
                  </a:txBody>
                  <a:tcPr/>
                </a:tc>
                <a:tc>
                  <a:txBody>
                    <a:bodyPr/>
                    <a:lstStyle/>
                    <a:p>
                      <a:r>
                        <a:rPr lang="hr-HR" dirty="0"/>
                        <a:t>86,75 %</a:t>
                      </a:r>
                      <a:endParaRPr lang="en-GB" dirty="0"/>
                    </a:p>
                  </a:txBody>
                  <a:tcPr/>
                </a:tc>
                <a:tc>
                  <a:txBody>
                    <a:bodyPr/>
                    <a:lstStyle/>
                    <a:p>
                      <a:r>
                        <a:rPr lang="hr-HR" dirty="0"/>
                        <a:t>63,29 %</a:t>
                      </a:r>
                      <a:endParaRPr lang="en-GB" dirty="0"/>
                    </a:p>
                  </a:txBody>
                  <a:tcPr/>
                </a:tc>
                <a:tc>
                  <a:txBody>
                    <a:bodyPr/>
                    <a:lstStyle/>
                    <a:p>
                      <a:r>
                        <a:rPr lang="hr-HR" dirty="0"/>
                        <a:t>84,24 %</a:t>
                      </a:r>
                      <a:endParaRPr lang="en-GB" dirty="0"/>
                    </a:p>
                  </a:txBody>
                  <a:tcPr/>
                </a:tc>
                <a:tc>
                  <a:txBody>
                    <a:bodyPr/>
                    <a:lstStyle/>
                    <a:p>
                      <a:r>
                        <a:rPr lang="hr-HR" dirty="0"/>
                        <a:t>84,63 %</a:t>
                      </a:r>
                      <a:endParaRPr lang="en-GB" dirty="0"/>
                    </a:p>
                  </a:txBody>
                  <a:tcPr/>
                </a:tc>
                <a:extLst>
                  <a:ext uri="{0D108BD9-81ED-4DB2-BD59-A6C34878D82A}">
                    <a16:rowId xmlns:a16="http://schemas.microsoft.com/office/drawing/2014/main" val="1717429867"/>
                  </a:ext>
                </a:extLst>
              </a:tr>
              <a:tr h="370840">
                <a:tc>
                  <a:txBody>
                    <a:bodyPr/>
                    <a:lstStyle/>
                    <a:p>
                      <a:r>
                        <a:rPr lang="hr-HR" b="1" dirty="0">
                          <a:solidFill>
                            <a:srgbClr val="FFC000"/>
                          </a:solidFill>
                        </a:rPr>
                        <a:t>Decision Tree</a:t>
                      </a:r>
                      <a:endParaRPr lang="en-GB" b="1" dirty="0">
                        <a:solidFill>
                          <a:srgbClr val="FFC000"/>
                        </a:solidFill>
                      </a:endParaRPr>
                    </a:p>
                  </a:txBody>
                  <a:tcPr/>
                </a:tc>
                <a:tc>
                  <a:txBody>
                    <a:bodyPr/>
                    <a:lstStyle/>
                    <a:p>
                      <a:r>
                        <a:rPr lang="hr-HR" dirty="0"/>
                        <a:t>70,56 %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76,62 %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74,00 %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64,20 %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60,47 %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69,10 %</a:t>
                      </a:r>
                      <a:endParaRPr lang="en-GB" dirty="0"/>
                    </a:p>
                  </a:txBody>
                  <a:tcPr/>
                </a:tc>
                <a:extLst>
                  <a:ext uri="{0D108BD9-81ED-4DB2-BD59-A6C34878D82A}">
                    <a16:rowId xmlns:a16="http://schemas.microsoft.com/office/drawing/2014/main" val="2005895034"/>
                  </a:ext>
                </a:extLst>
              </a:tr>
              <a:tr h="370840">
                <a:tc>
                  <a:txBody>
                    <a:bodyPr/>
                    <a:lstStyle/>
                    <a:p>
                      <a:r>
                        <a:rPr lang="hr-HR" b="1" dirty="0">
                          <a:solidFill>
                            <a:srgbClr val="FFC000"/>
                          </a:solidFill>
                        </a:rPr>
                        <a:t>Random Forest</a:t>
                      </a:r>
                      <a:endParaRPr lang="en-GB" b="1" dirty="0">
                        <a:solidFill>
                          <a:srgbClr val="FFC00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76,62 %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67,53 %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83,33 %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64,20 %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65,82 %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85,77 %</a:t>
                      </a:r>
                      <a:endParaRPr lang="en-GB" dirty="0"/>
                    </a:p>
                  </a:txBody>
                  <a:tcPr/>
                </a:tc>
                <a:extLst>
                  <a:ext uri="{0D108BD9-81ED-4DB2-BD59-A6C34878D82A}">
                    <a16:rowId xmlns:a16="http://schemas.microsoft.com/office/drawing/2014/main" val="202848362"/>
                  </a:ext>
                </a:extLst>
              </a:tr>
              <a:tr h="370840">
                <a:tc>
                  <a:txBody>
                    <a:bodyPr/>
                    <a:lstStyle/>
                    <a:p>
                      <a:r>
                        <a:rPr lang="hr-HR" b="1" dirty="0">
                          <a:solidFill>
                            <a:srgbClr val="FFC000"/>
                          </a:solidFill>
                        </a:rPr>
                        <a:t>Naive Bayes</a:t>
                      </a:r>
                      <a:endParaRPr lang="en-GB" b="1" dirty="0">
                        <a:solidFill>
                          <a:srgbClr val="FFC00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74,03 %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63,29 %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80,67 %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61,73 %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62,50 %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81,97 %</a:t>
                      </a:r>
                      <a:endParaRPr lang="en-GB" dirty="0"/>
                    </a:p>
                  </a:txBody>
                  <a:tcPr/>
                </a:tc>
                <a:extLst>
                  <a:ext uri="{0D108BD9-81ED-4DB2-BD59-A6C34878D82A}">
                    <a16:rowId xmlns:a16="http://schemas.microsoft.com/office/drawing/2014/main" val="1771756668"/>
                  </a:ext>
                </a:extLst>
              </a:tr>
              <a:tr h="370840">
                <a:tc>
                  <a:txBody>
                    <a:bodyPr/>
                    <a:lstStyle/>
                    <a:p>
                      <a:r>
                        <a:rPr lang="hr-HR" b="1" dirty="0">
                          <a:solidFill>
                            <a:srgbClr val="0070C0"/>
                          </a:solidFill>
                        </a:rPr>
                        <a:t>SVM</a:t>
                      </a:r>
                      <a:endParaRPr lang="en-GB" b="1" dirty="0">
                        <a:solidFill>
                          <a:srgbClr val="0070C0"/>
                        </a:solidFill>
                      </a:endParaRPr>
                    </a:p>
                  </a:txBody>
                  <a:tcPr/>
                </a:tc>
                <a:tc>
                  <a:txBody>
                    <a:bodyPr/>
                    <a:lstStyle/>
                    <a:p>
                      <a:r>
                        <a:rPr kumimoji="0" lang="hr-HR" sz="1800" b="1" u="none" strike="noStrike" kern="1200" cap="none" spc="0" normalizeH="0" baseline="0" noProof="0" dirty="0">
                          <a:ln>
                            <a:noFill/>
                          </a:ln>
                          <a:solidFill>
                            <a:srgbClr val="00B050"/>
                          </a:solidFill>
                          <a:effectLst/>
                          <a:uLnTx/>
                          <a:uFillTx/>
                        </a:rPr>
                        <a:t>81,00 %</a:t>
                      </a:r>
                      <a:endParaRPr lang="en-GB" b="1" dirty="0">
                        <a:solidFill>
                          <a:srgbClr val="00B05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85,81 %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76,64 %</a:t>
                      </a:r>
                      <a:endParaRPr lang="en-GB" dirty="0"/>
                    </a:p>
                  </a:txBody>
                  <a:tcPr/>
                </a:tc>
                <a:tc>
                  <a:txBody>
                    <a:bodyPr/>
                    <a:lstStyle/>
                    <a:p>
                      <a:r>
                        <a:rPr kumimoji="0" lang="hr-HR" sz="1800" b="1" u="none" strike="noStrike" kern="1200" cap="none" spc="0" normalizeH="0" baseline="0" noProof="0" dirty="0">
                          <a:ln>
                            <a:noFill/>
                          </a:ln>
                          <a:solidFill>
                            <a:srgbClr val="00B050"/>
                          </a:solidFill>
                          <a:effectLst/>
                          <a:uLnTx/>
                          <a:uFillTx/>
                        </a:rPr>
                        <a:t>77,91 %</a:t>
                      </a:r>
                      <a:endParaRPr lang="en-GB" b="1" dirty="0">
                        <a:solidFill>
                          <a:srgbClr val="00B05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81,67 %</a:t>
                      </a:r>
                      <a:endParaRPr lang="en-GB" dirty="0"/>
                    </a:p>
                  </a:txBody>
                  <a:tcPr/>
                </a:tc>
                <a:tc>
                  <a:txBody>
                    <a:bodyPr/>
                    <a:lstStyle/>
                    <a:p>
                      <a:r>
                        <a:rPr kumimoji="0" lang="hr-HR" sz="1800" b="1" u="none" strike="noStrike" kern="1200" cap="none" spc="0" normalizeH="0" baseline="0" noProof="0" dirty="0">
                          <a:ln>
                            <a:noFill/>
                          </a:ln>
                          <a:solidFill>
                            <a:srgbClr val="00B050"/>
                          </a:solidFill>
                          <a:effectLst/>
                          <a:uLnTx/>
                          <a:uFillTx/>
                        </a:rPr>
                        <a:t>90,91 %</a:t>
                      </a:r>
                      <a:endParaRPr lang="en-GB" b="1" dirty="0">
                        <a:solidFill>
                          <a:srgbClr val="00B050"/>
                        </a:solidFill>
                      </a:endParaRPr>
                    </a:p>
                  </a:txBody>
                  <a:tcPr/>
                </a:tc>
                <a:extLst>
                  <a:ext uri="{0D108BD9-81ED-4DB2-BD59-A6C34878D82A}">
                    <a16:rowId xmlns:a16="http://schemas.microsoft.com/office/drawing/2014/main" val="1829302199"/>
                  </a:ext>
                </a:extLst>
              </a:tr>
            </a:tbl>
          </a:graphicData>
        </a:graphic>
      </p:graphicFrame>
      <p:sp>
        <p:nvSpPr>
          <p:cNvPr id="4" name="Footer Placeholder 3">
            <a:extLst>
              <a:ext uri="{FF2B5EF4-FFF2-40B4-BE49-F238E27FC236}">
                <a16:creationId xmlns:a16="http://schemas.microsoft.com/office/drawing/2014/main" id="{D5FC62FF-C8AD-88A6-1274-B63CD79943B8}"/>
              </a:ext>
            </a:extLst>
          </p:cNvPr>
          <p:cNvSpPr>
            <a:spLocks noGrp="1"/>
          </p:cNvSpPr>
          <p:nvPr>
            <p:ph type="ftr" sz="quarter" idx="11"/>
          </p:nvPr>
        </p:nvSpPr>
        <p:spPr/>
        <p:txBody>
          <a:bodyPr/>
          <a:lstStyle/>
          <a:p>
            <a:r>
              <a:rPr lang="en-US"/>
              <a:t>UZOP projekt</a:t>
            </a:r>
          </a:p>
        </p:txBody>
      </p:sp>
      <p:sp>
        <p:nvSpPr>
          <p:cNvPr id="5" name="Slide Number Placeholder 4">
            <a:extLst>
              <a:ext uri="{FF2B5EF4-FFF2-40B4-BE49-F238E27FC236}">
                <a16:creationId xmlns:a16="http://schemas.microsoft.com/office/drawing/2014/main" id="{0B1B702F-AF05-1054-926A-E4539426B47D}"/>
              </a:ext>
            </a:extLst>
          </p:cNvPr>
          <p:cNvSpPr>
            <a:spLocks noGrp="1"/>
          </p:cNvSpPr>
          <p:nvPr>
            <p:ph type="sldNum" sz="quarter" idx="12"/>
          </p:nvPr>
        </p:nvSpPr>
        <p:spPr/>
        <p:txBody>
          <a:bodyPr/>
          <a:lstStyle/>
          <a:p>
            <a:fld id="{6586042B-6341-4E38-A80C-926D3BB8AAC9}" type="slidenum">
              <a:rPr lang="en-US" smtClean="0"/>
              <a:t>6</a:t>
            </a:fld>
            <a:endParaRPr lang="en-US"/>
          </a:p>
        </p:txBody>
      </p:sp>
      <p:sp>
        <p:nvSpPr>
          <p:cNvPr id="7" name="TextBox 6">
            <a:extLst>
              <a:ext uri="{FF2B5EF4-FFF2-40B4-BE49-F238E27FC236}">
                <a16:creationId xmlns:a16="http://schemas.microsoft.com/office/drawing/2014/main" id="{A8F631EF-B809-34F0-0945-54EBBA50371F}"/>
              </a:ext>
            </a:extLst>
          </p:cNvPr>
          <p:cNvSpPr txBox="1"/>
          <p:nvPr/>
        </p:nvSpPr>
        <p:spPr>
          <a:xfrm>
            <a:off x="841248" y="5693849"/>
            <a:ext cx="1903085" cy="369332"/>
          </a:xfrm>
          <a:prstGeom prst="rect">
            <a:avLst/>
          </a:prstGeom>
          <a:noFill/>
        </p:spPr>
        <p:txBody>
          <a:bodyPr wrap="none" rtlCol="0">
            <a:spAutoFit/>
          </a:bodyPr>
          <a:lstStyle/>
          <a:p>
            <a:r>
              <a:rPr lang="hr-HR" b="1" dirty="0">
                <a:solidFill>
                  <a:srgbClr val="FF0000"/>
                </a:solidFill>
              </a:rPr>
              <a:t>rezultati iz članka</a:t>
            </a:r>
            <a:endParaRPr lang="en-GB" b="1" dirty="0">
              <a:solidFill>
                <a:srgbClr val="FF0000"/>
              </a:solidFill>
            </a:endParaRPr>
          </a:p>
        </p:txBody>
      </p:sp>
      <p:sp>
        <p:nvSpPr>
          <p:cNvPr id="8" name="TextBox 7">
            <a:extLst>
              <a:ext uri="{FF2B5EF4-FFF2-40B4-BE49-F238E27FC236}">
                <a16:creationId xmlns:a16="http://schemas.microsoft.com/office/drawing/2014/main" id="{3B2E1D59-5D76-ADAC-5FA9-BF6F430ACE73}"/>
              </a:ext>
            </a:extLst>
          </p:cNvPr>
          <p:cNvSpPr txBox="1"/>
          <p:nvPr/>
        </p:nvSpPr>
        <p:spPr>
          <a:xfrm>
            <a:off x="5107275" y="5692751"/>
            <a:ext cx="2095445" cy="369332"/>
          </a:xfrm>
          <a:prstGeom prst="rect">
            <a:avLst/>
          </a:prstGeom>
          <a:noFill/>
        </p:spPr>
        <p:txBody>
          <a:bodyPr wrap="none" rtlCol="0">
            <a:spAutoFit/>
          </a:bodyPr>
          <a:lstStyle/>
          <a:p>
            <a:r>
              <a:rPr lang="hr-HR" b="1" dirty="0">
                <a:solidFill>
                  <a:srgbClr val="0070C0"/>
                </a:solidFill>
              </a:rPr>
              <a:t>pokušaj poboljšanja</a:t>
            </a:r>
            <a:endParaRPr lang="en-GB" b="1" dirty="0">
              <a:solidFill>
                <a:srgbClr val="0070C0"/>
              </a:solidFill>
            </a:endParaRPr>
          </a:p>
        </p:txBody>
      </p:sp>
      <p:sp>
        <p:nvSpPr>
          <p:cNvPr id="9" name="TextBox 8">
            <a:extLst>
              <a:ext uri="{FF2B5EF4-FFF2-40B4-BE49-F238E27FC236}">
                <a16:creationId xmlns:a16="http://schemas.microsoft.com/office/drawing/2014/main" id="{D9B3C8F1-38E7-A2E8-8989-C926E7FB1A13}"/>
              </a:ext>
            </a:extLst>
          </p:cNvPr>
          <p:cNvSpPr txBox="1"/>
          <p:nvPr/>
        </p:nvSpPr>
        <p:spPr>
          <a:xfrm>
            <a:off x="2855364" y="5692751"/>
            <a:ext cx="2133918" cy="369332"/>
          </a:xfrm>
          <a:prstGeom prst="rect">
            <a:avLst/>
          </a:prstGeom>
          <a:noFill/>
        </p:spPr>
        <p:txBody>
          <a:bodyPr wrap="none" rtlCol="0">
            <a:spAutoFit/>
          </a:bodyPr>
          <a:lstStyle/>
          <a:p>
            <a:r>
              <a:rPr lang="hr-HR" b="1" dirty="0">
                <a:solidFill>
                  <a:srgbClr val="FFC000"/>
                </a:solidFill>
              </a:rPr>
              <a:t>replikacija rezultata</a:t>
            </a:r>
            <a:endParaRPr lang="en-GB" b="1" dirty="0">
              <a:solidFill>
                <a:srgbClr val="FFC000"/>
              </a:solidFill>
            </a:endParaRPr>
          </a:p>
        </p:txBody>
      </p:sp>
      <p:pic>
        <p:nvPicPr>
          <p:cNvPr id="18" name="Audio 17">
            <a:hlinkClick r:id="" action="ppaction://media"/>
            <a:extLst>
              <a:ext uri="{FF2B5EF4-FFF2-40B4-BE49-F238E27FC236}">
                <a16:creationId xmlns:a16="http://schemas.microsoft.com/office/drawing/2014/main" id="{A8DA20EE-3922-554A-DB0E-B812C58891C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589594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6406">
        <p159:morph option="byObject"/>
      </p:transition>
    </mc:Choice>
    <mc:Fallback>
      <p:transition spd="slow" advTm="164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2285D-CE4C-6ADE-DD99-3676CE35B2D2}"/>
              </a:ext>
            </a:extLst>
          </p:cNvPr>
          <p:cNvSpPr>
            <a:spLocks noGrp="1"/>
          </p:cNvSpPr>
          <p:nvPr>
            <p:ph type="title"/>
          </p:nvPr>
        </p:nvSpPr>
        <p:spPr/>
        <p:txBody>
          <a:bodyPr/>
          <a:lstStyle/>
          <a:p>
            <a:r>
              <a:rPr lang="hr-HR" dirty="0"/>
              <a:t>Gradient Boosting</a:t>
            </a:r>
            <a:endParaRPr lang="en-GB" dirty="0"/>
          </a:p>
        </p:txBody>
      </p:sp>
      <p:sp>
        <p:nvSpPr>
          <p:cNvPr id="3" name="Content Placeholder 2">
            <a:extLst>
              <a:ext uri="{FF2B5EF4-FFF2-40B4-BE49-F238E27FC236}">
                <a16:creationId xmlns:a16="http://schemas.microsoft.com/office/drawing/2014/main" id="{DC7717F4-0CF5-4DD9-1F6F-8DD4FBB734CB}"/>
              </a:ext>
            </a:extLst>
          </p:cNvPr>
          <p:cNvSpPr>
            <a:spLocks noGrp="1"/>
          </p:cNvSpPr>
          <p:nvPr>
            <p:ph idx="1"/>
          </p:nvPr>
        </p:nvSpPr>
        <p:spPr/>
        <p:txBody>
          <a:bodyPr/>
          <a:lstStyle/>
          <a:p>
            <a:r>
              <a:rPr lang="hr-HR" dirty="0"/>
              <a:t>tehnika u strojnom učenju</a:t>
            </a:r>
          </a:p>
          <a:p>
            <a:r>
              <a:rPr lang="hr-HR" dirty="0"/>
              <a:t>poboljšanje rezultata</a:t>
            </a:r>
          </a:p>
          <a:p>
            <a:r>
              <a:rPr lang="hr-HR" dirty="0"/>
              <a:t>kombinira više modela</a:t>
            </a:r>
          </a:p>
          <a:p>
            <a:r>
              <a:rPr lang="hr-HR" dirty="0"/>
              <a:t>ispravlja greške prethodnih modela</a:t>
            </a:r>
          </a:p>
          <a:p>
            <a:r>
              <a:rPr lang="hr-HR" dirty="0"/>
              <a:t>inicijalno definirani parametri</a:t>
            </a:r>
            <a:endParaRPr lang="en-GB" dirty="0"/>
          </a:p>
        </p:txBody>
      </p:sp>
      <p:sp>
        <p:nvSpPr>
          <p:cNvPr id="4" name="Footer Placeholder 3">
            <a:extLst>
              <a:ext uri="{FF2B5EF4-FFF2-40B4-BE49-F238E27FC236}">
                <a16:creationId xmlns:a16="http://schemas.microsoft.com/office/drawing/2014/main" id="{D5FC62FF-C8AD-88A6-1274-B63CD79943B8}"/>
              </a:ext>
            </a:extLst>
          </p:cNvPr>
          <p:cNvSpPr>
            <a:spLocks noGrp="1"/>
          </p:cNvSpPr>
          <p:nvPr>
            <p:ph type="ftr" sz="quarter" idx="11"/>
          </p:nvPr>
        </p:nvSpPr>
        <p:spPr/>
        <p:txBody>
          <a:bodyPr/>
          <a:lstStyle/>
          <a:p>
            <a:r>
              <a:rPr lang="en-US"/>
              <a:t>UZOP projekt</a:t>
            </a:r>
          </a:p>
        </p:txBody>
      </p:sp>
      <p:sp>
        <p:nvSpPr>
          <p:cNvPr id="5" name="Slide Number Placeholder 4">
            <a:extLst>
              <a:ext uri="{FF2B5EF4-FFF2-40B4-BE49-F238E27FC236}">
                <a16:creationId xmlns:a16="http://schemas.microsoft.com/office/drawing/2014/main" id="{0B1B702F-AF05-1054-926A-E4539426B47D}"/>
              </a:ext>
            </a:extLst>
          </p:cNvPr>
          <p:cNvSpPr>
            <a:spLocks noGrp="1"/>
          </p:cNvSpPr>
          <p:nvPr>
            <p:ph type="sldNum" sz="quarter" idx="12"/>
          </p:nvPr>
        </p:nvSpPr>
        <p:spPr/>
        <p:txBody>
          <a:bodyPr/>
          <a:lstStyle/>
          <a:p>
            <a:fld id="{6586042B-6341-4E38-A80C-926D3BB8AAC9}" type="slidenum">
              <a:rPr lang="en-US" smtClean="0"/>
              <a:t>7</a:t>
            </a:fld>
            <a:endParaRPr lang="en-US"/>
          </a:p>
        </p:txBody>
      </p:sp>
      <p:pic>
        <p:nvPicPr>
          <p:cNvPr id="15" name="Audio 14">
            <a:hlinkClick r:id="" action="ppaction://media"/>
            <a:extLst>
              <a:ext uri="{FF2B5EF4-FFF2-40B4-BE49-F238E27FC236}">
                <a16:creationId xmlns:a16="http://schemas.microsoft.com/office/drawing/2014/main" id="{8C5C69D1-33A6-FB3F-153C-E0C1DF4875D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654001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8291">
        <p159:morph option="byObject"/>
      </p:transition>
    </mc:Choice>
    <mc:Fallback>
      <p:transition spd="slow" advTm="2829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2285D-CE4C-6ADE-DD99-3676CE35B2D2}"/>
              </a:ext>
            </a:extLst>
          </p:cNvPr>
          <p:cNvSpPr>
            <a:spLocks noGrp="1"/>
          </p:cNvSpPr>
          <p:nvPr>
            <p:ph type="title"/>
          </p:nvPr>
        </p:nvSpPr>
        <p:spPr/>
        <p:txBody>
          <a:bodyPr/>
          <a:lstStyle/>
          <a:p>
            <a:r>
              <a:rPr lang="hr-HR" dirty="0"/>
              <a:t>Gradient Boosting – rezultati</a:t>
            </a:r>
            <a:endParaRPr lang="en-GB" dirty="0"/>
          </a:p>
        </p:txBody>
      </p:sp>
      <p:graphicFrame>
        <p:nvGraphicFramePr>
          <p:cNvPr id="6" name="Content Placeholder 5">
            <a:extLst>
              <a:ext uri="{FF2B5EF4-FFF2-40B4-BE49-F238E27FC236}">
                <a16:creationId xmlns:a16="http://schemas.microsoft.com/office/drawing/2014/main" id="{5CA609CC-C33E-FDB4-66FA-64120E3D79BF}"/>
              </a:ext>
            </a:extLst>
          </p:cNvPr>
          <p:cNvGraphicFramePr>
            <a:graphicFrameLocks noGrp="1"/>
          </p:cNvGraphicFramePr>
          <p:nvPr>
            <p:ph idx="1"/>
            <p:extLst>
              <p:ext uri="{D42A27DB-BD31-4B8C-83A1-F6EECF244321}">
                <p14:modId xmlns:p14="http://schemas.microsoft.com/office/powerpoint/2010/main" val="1431384098"/>
              </p:ext>
            </p:extLst>
          </p:nvPr>
        </p:nvGraphicFramePr>
        <p:xfrm>
          <a:off x="774837" y="2301639"/>
          <a:ext cx="9621821" cy="2966720"/>
        </p:xfrm>
        <a:graphic>
          <a:graphicData uri="http://schemas.openxmlformats.org/drawingml/2006/table">
            <a:tbl>
              <a:tblPr firstRow="1" bandRow="1">
                <a:tableStyleId>{3B4B98B0-60AC-42C2-AFA5-B58CD77FA1E5}</a:tableStyleId>
              </a:tblPr>
              <a:tblGrid>
                <a:gridCol w="1904195">
                  <a:extLst>
                    <a:ext uri="{9D8B030D-6E8A-4147-A177-3AD203B41FA5}">
                      <a16:colId xmlns:a16="http://schemas.microsoft.com/office/drawing/2014/main" val="368437424"/>
                    </a:ext>
                  </a:extLst>
                </a:gridCol>
                <a:gridCol w="1171073">
                  <a:extLst>
                    <a:ext uri="{9D8B030D-6E8A-4147-A177-3AD203B41FA5}">
                      <a16:colId xmlns:a16="http://schemas.microsoft.com/office/drawing/2014/main" val="595955552"/>
                    </a:ext>
                  </a:extLst>
                </a:gridCol>
                <a:gridCol w="1251284">
                  <a:extLst>
                    <a:ext uri="{9D8B030D-6E8A-4147-A177-3AD203B41FA5}">
                      <a16:colId xmlns:a16="http://schemas.microsoft.com/office/drawing/2014/main" val="3848217950"/>
                    </a:ext>
                  </a:extLst>
                </a:gridCol>
                <a:gridCol w="1315453">
                  <a:extLst>
                    <a:ext uri="{9D8B030D-6E8A-4147-A177-3AD203B41FA5}">
                      <a16:colId xmlns:a16="http://schemas.microsoft.com/office/drawing/2014/main" val="3886928196"/>
                    </a:ext>
                  </a:extLst>
                </a:gridCol>
                <a:gridCol w="1363579">
                  <a:extLst>
                    <a:ext uri="{9D8B030D-6E8A-4147-A177-3AD203B41FA5}">
                      <a16:colId xmlns:a16="http://schemas.microsoft.com/office/drawing/2014/main" val="1270932304"/>
                    </a:ext>
                  </a:extLst>
                </a:gridCol>
                <a:gridCol w="1363579">
                  <a:extLst>
                    <a:ext uri="{9D8B030D-6E8A-4147-A177-3AD203B41FA5}">
                      <a16:colId xmlns:a16="http://schemas.microsoft.com/office/drawing/2014/main" val="2706218465"/>
                    </a:ext>
                  </a:extLst>
                </a:gridCol>
                <a:gridCol w="1252658">
                  <a:extLst>
                    <a:ext uri="{9D8B030D-6E8A-4147-A177-3AD203B41FA5}">
                      <a16:colId xmlns:a16="http://schemas.microsoft.com/office/drawing/2014/main" val="3550887089"/>
                    </a:ext>
                  </a:extLst>
                </a:gridCol>
              </a:tblGrid>
              <a:tr h="370840">
                <a:tc>
                  <a:txBody>
                    <a:bodyPr/>
                    <a:lstStyle/>
                    <a:p>
                      <a:r>
                        <a:rPr lang="hr-HR" dirty="0"/>
                        <a:t>Model</a:t>
                      </a:r>
                      <a:endParaRPr lang="en-GB" dirty="0"/>
                    </a:p>
                  </a:txBody>
                  <a:tcPr/>
                </a:tc>
                <a:tc>
                  <a:txBody>
                    <a:bodyPr/>
                    <a:lstStyle/>
                    <a:p>
                      <a:r>
                        <a:rPr lang="hr-HR" dirty="0"/>
                        <a:t>Accuracy</a:t>
                      </a:r>
                      <a:endParaRPr lang="en-GB" dirty="0"/>
                    </a:p>
                  </a:txBody>
                  <a:tcPr/>
                </a:tc>
                <a:tc>
                  <a:txBody>
                    <a:bodyPr/>
                    <a:lstStyle/>
                    <a:p>
                      <a:r>
                        <a:rPr lang="hr-HR" dirty="0"/>
                        <a:t>Precision</a:t>
                      </a:r>
                      <a:endParaRPr lang="en-GB" dirty="0"/>
                    </a:p>
                  </a:txBody>
                  <a:tcPr/>
                </a:tc>
                <a:tc>
                  <a:txBody>
                    <a:bodyPr/>
                    <a:lstStyle/>
                    <a:p>
                      <a:r>
                        <a:rPr lang="hr-HR" dirty="0"/>
                        <a:t>Sensitivity</a:t>
                      </a:r>
                      <a:endParaRPr lang="en-GB" dirty="0"/>
                    </a:p>
                  </a:txBody>
                  <a:tcPr/>
                </a:tc>
                <a:tc>
                  <a:txBody>
                    <a:bodyPr/>
                    <a:lstStyle/>
                    <a:p>
                      <a:r>
                        <a:rPr lang="hr-HR" dirty="0"/>
                        <a:t>Specificity</a:t>
                      </a:r>
                      <a:endParaRPr lang="en-GB" dirty="0"/>
                    </a:p>
                  </a:txBody>
                  <a:tcPr/>
                </a:tc>
                <a:tc>
                  <a:txBody>
                    <a:bodyPr/>
                    <a:lstStyle/>
                    <a:p>
                      <a:r>
                        <a:rPr lang="hr-HR" dirty="0"/>
                        <a:t>F1-score</a:t>
                      </a:r>
                      <a:endParaRPr lang="en-GB" dirty="0"/>
                    </a:p>
                  </a:txBody>
                  <a:tcPr/>
                </a:tc>
                <a:tc>
                  <a:txBody>
                    <a:bodyPr/>
                    <a:lstStyle/>
                    <a:p>
                      <a:r>
                        <a:rPr lang="hr-HR" dirty="0"/>
                        <a:t>AUC-score</a:t>
                      </a:r>
                      <a:endParaRPr lang="en-GB" dirty="0"/>
                    </a:p>
                  </a:txBody>
                  <a:tcPr/>
                </a:tc>
                <a:extLst>
                  <a:ext uri="{0D108BD9-81ED-4DB2-BD59-A6C34878D82A}">
                    <a16:rowId xmlns:a16="http://schemas.microsoft.com/office/drawing/2014/main" val="512448966"/>
                  </a:ext>
                </a:extLst>
              </a:tr>
              <a:tr h="370840">
                <a:tc>
                  <a:txBody>
                    <a:bodyPr/>
                    <a:lstStyle/>
                    <a:p>
                      <a:r>
                        <a:rPr lang="hr-HR" b="1" dirty="0">
                          <a:solidFill>
                            <a:srgbClr val="FF0000"/>
                          </a:solidFill>
                        </a:rPr>
                        <a:t>Decision Tree</a:t>
                      </a:r>
                      <a:endParaRPr lang="en-GB" b="1" dirty="0">
                        <a:solidFill>
                          <a:srgbClr val="FF0000"/>
                        </a:solidFill>
                      </a:endParaRPr>
                    </a:p>
                  </a:txBody>
                  <a:tcPr/>
                </a:tc>
                <a:tc>
                  <a:txBody>
                    <a:bodyPr/>
                    <a:lstStyle/>
                    <a:p>
                      <a:r>
                        <a:rPr lang="hr-HR" dirty="0"/>
                        <a:t>74,78 %</a:t>
                      </a:r>
                      <a:endParaRPr lang="en-GB" dirty="0"/>
                    </a:p>
                  </a:txBody>
                  <a:tcPr/>
                </a:tc>
                <a:tc>
                  <a:txBody>
                    <a:bodyPr/>
                    <a:lstStyle/>
                    <a:p>
                      <a:r>
                        <a:rPr lang="hr-HR" dirty="0"/>
                        <a:t>70,86 %</a:t>
                      </a:r>
                      <a:endParaRPr lang="en-GB" dirty="0"/>
                    </a:p>
                  </a:txBody>
                  <a:tcPr/>
                </a:tc>
                <a:tc>
                  <a:txBody>
                    <a:bodyPr/>
                    <a:lstStyle/>
                    <a:p>
                      <a:r>
                        <a:rPr lang="hr-HR" b="1" dirty="0">
                          <a:solidFill>
                            <a:srgbClr val="00B050"/>
                          </a:solidFill>
                        </a:rPr>
                        <a:t>88,43 %</a:t>
                      </a:r>
                      <a:endParaRPr lang="en-GB" b="1" dirty="0">
                        <a:solidFill>
                          <a:srgbClr val="00B050"/>
                        </a:solidFill>
                      </a:endParaRPr>
                    </a:p>
                  </a:txBody>
                  <a:tcPr/>
                </a:tc>
                <a:tc>
                  <a:txBody>
                    <a:bodyPr/>
                    <a:lstStyle/>
                    <a:p>
                      <a:r>
                        <a:rPr lang="hr-HR" dirty="0"/>
                        <a:t>59,63 %</a:t>
                      </a:r>
                      <a:endParaRPr lang="en-GB" dirty="0"/>
                    </a:p>
                  </a:txBody>
                  <a:tcPr/>
                </a:tc>
                <a:tc>
                  <a:txBody>
                    <a:bodyPr/>
                    <a:lstStyle/>
                    <a:p>
                      <a:r>
                        <a:rPr lang="hr-HR" dirty="0"/>
                        <a:t>78,68 %</a:t>
                      </a:r>
                      <a:endParaRPr lang="en-GB" dirty="0"/>
                    </a:p>
                  </a:txBody>
                  <a:tcPr/>
                </a:tc>
                <a:tc>
                  <a:txBody>
                    <a:bodyPr/>
                    <a:lstStyle/>
                    <a:p>
                      <a:r>
                        <a:rPr lang="hr-HR" dirty="0"/>
                        <a:t>78,55 %</a:t>
                      </a:r>
                      <a:endParaRPr lang="en-GB" dirty="0"/>
                    </a:p>
                  </a:txBody>
                  <a:tcPr/>
                </a:tc>
                <a:extLst>
                  <a:ext uri="{0D108BD9-81ED-4DB2-BD59-A6C34878D82A}">
                    <a16:rowId xmlns:a16="http://schemas.microsoft.com/office/drawing/2014/main" val="1259154115"/>
                  </a:ext>
                </a:extLst>
              </a:tr>
              <a:tr h="370840">
                <a:tc>
                  <a:txBody>
                    <a:bodyPr/>
                    <a:lstStyle/>
                    <a:p>
                      <a:r>
                        <a:rPr lang="hr-HR" b="1" dirty="0">
                          <a:solidFill>
                            <a:srgbClr val="FF0000"/>
                          </a:solidFill>
                        </a:rPr>
                        <a:t>Random Forest</a:t>
                      </a:r>
                      <a:endParaRPr lang="en-GB" b="1" dirty="0">
                        <a:solidFill>
                          <a:srgbClr val="FF0000"/>
                        </a:solidFill>
                      </a:endParaRPr>
                    </a:p>
                  </a:txBody>
                  <a:tcPr/>
                </a:tc>
                <a:tc>
                  <a:txBody>
                    <a:bodyPr/>
                    <a:lstStyle/>
                    <a:p>
                      <a:r>
                        <a:rPr lang="hr-HR" dirty="0"/>
                        <a:t>79,57 %</a:t>
                      </a:r>
                      <a:endParaRPr lang="en-GB" dirty="0"/>
                    </a:p>
                  </a:txBody>
                  <a:tcPr/>
                </a:tc>
                <a:tc>
                  <a:txBody>
                    <a:bodyPr/>
                    <a:lstStyle/>
                    <a:p>
                      <a:r>
                        <a:rPr lang="hr-HR" b="1" dirty="0">
                          <a:solidFill>
                            <a:srgbClr val="00B050"/>
                          </a:solidFill>
                        </a:rPr>
                        <a:t>89,40 %</a:t>
                      </a:r>
                      <a:endParaRPr lang="en-GB" b="1" dirty="0">
                        <a:solidFill>
                          <a:srgbClr val="00B050"/>
                        </a:solidFill>
                      </a:endParaRPr>
                    </a:p>
                  </a:txBody>
                  <a:tcPr/>
                </a:tc>
                <a:tc>
                  <a:txBody>
                    <a:bodyPr/>
                    <a:lstStyle/>
                    <a:p>
                      <a:r>
                        <a:rPr lang="hr-HR" dirty="0"/>
                        <a:t>81,33 %</a:t>
                      </a:r>
                      <a:endParaRPr lang="en-GB" dirty="0"/>
                    </a:p>
                  </a:txBody>
                  <a:tcPr/>
                </a:tc>
                <a:tc>
                  <a:txBody>
                    <a:bodyPr/>
                    <a:lstStyle/>
                    <a:p>
                      <a:r>
                        <a:rPr lang="hr-HR" dirty="0"/>
                        <a:t>75,00 %</a:t>
                      </a:r>
                      <a:endParaRPr lang="en-GB" dirty="0"/>
                    </a:p>
                  </a:txBody>
                  <a:tcPr/>
                </a:tc>
                <a:tc>
                  <a:txBody>
                    <a:bodyPr/>
                    <a:lstStyle/>
                    <a:p>
                      <a:r>
                        <a:rPr lang="hr-HR" b="1" dirty="0">
                          <a:solidFill>
                            <a:srgbClr val="00B050"/>
                          </a:solidFill>
                        </a:rPr>
                        <a:t>85,17 %</a:t>
                      </a:r>
                      <a:endParaRPr lang="en-GB" b="1" dirty="0">
                        <a:solidFill>
                          <a:srgbClr val="00B050"/>
                        </a:solidFill>
                      </a:endParaRPr>
                    </a:p>
                  </a:txBody>
                  <a:tcPr/>
                </a:tc>
                <a:tc>
                  <a:txBody>
                    <a:bodyPr/>
                    <a:lstStyle/>
                    <a:p>
                      <a:r>
                        <a:rPr lang="hr-HR" dirty="0"/>
                        <a:t>86,24 %</a:t>
                      </a:r>
                      <a:endParaRPr lang="en-GB" dirty="0"/>
                    </a:p>
                  </a:txBody>
                  <a:tcPr/>
                </a:tc>
                <a:extLst>
                  <a:ext uri="{0D108BD9-81ED-4DB2-BD59-A6C34878D82A}">
                    <a16:rowId xmlns:a16="http://schemas.microsoft.com/office/drawing/2014/main" val="1965742951"/>
                  </a:ext>
                </a:extLst>
              </a:tr>
              <a:tr h="370840">
                <a:tc>
                  <a:txBody>
                    <a:bodyPr/>
                    <a:lstStyle/>
                    <a:p>
                      <a:r>
                        <a:rPr lang="hr-HR" b="1" dirty="0">
                          <a:solidFill>
                            <a:srgbClr val="FF0000"/>
                          </a:solidFill>
                        </a:rPr>
                        <a:t>Naive Bayes</a:t>
                      </a:r>
                      <a:endParaRPr lang="en-GB" b="1" dirty="0">
                        <a:solidFill>
                          <a:srgbClr val="FF0000"/>
                        </a:solidFill>
                      </a:endParaRPr>
                    </a:p>
                  </a:txBody>
                  <a:tcPr/>
                </a:tc>
                <a:tc>
                  <a:txBody>
                    <a:bodyPr/>
                    <a:lstStyle/>
                    <a:p>
                      <a:r>
                        <a:rPr lang="hr-HR" dirty="0"/>
                        <a:t>78,67 %</a:t>
                      </a:r>
                      <a:endParaRPr lang="en-GB" dirty="0"/>
                    </a:p>
                  </a:txBody>
                  <a:tcPr/>
                </a:tc>
                <a:tc>
                  <a:txBody>
                    <a:bodyPr/>
                    <a:lstStyle/>
                    <a:p>
                      <a:r>
                        <a:rPr lang="hr-HR" dirty="0"/>
                        <a:t>81,88 %</a:t>
                      </a:r>
                      <a:endParaRPr lang="en-GB" dirty="0"/>
                    </a:p>
                  </a:txBody>
                  <a:tcPr/>
                </a:tc>
                <a:tc>
                  <a:txBody>
                    <a:bodyPr/>
                    <a:lstStyle/>
                    <a:p>
                      <a:r>
                        <a:rPr lang="hr-HR" dirty="0"/>
                        <a:t>86,75 %</a:t>
                      </a:r>
                      <a:endParaRPr lang="en-GB" dirty="0"/>
                    </a:p>
                  </a:txBody>
                  <a:tcPr/>
                </a:tc>
                <a:tc>
                  <a:txBody>
                    <a:bodyPr/>
                    <a:lstStyle/>
                    <a:p>
                      <a:r>
                        <a:rPr lang="hr-HR" dirty="0"/>
                        <a:t>63,29 %</a:t>
                      </a:r>
                      <a:endParaRPr lang="en-GB" dirty="0"/>
                    </a:p>
                  </a:txBody>
                  <a:tcPr/>
                </a:tc>
                <a:tc>
                  <a:txBody>
                    <a:bodyPr/>
                    <a:lstStyle/>
                    <a:p>
                      <a:r>
                        <a:rPr lang="hr-HR" dirty="0"/>
                        <a:t>84,24 %</a:t>
                      </a:r>
                      <a:endParaRPr lang="en-GB" dirty="0"/>
                    </a:p>
                  </a:txBody>
                  <a:tcPr/>
                </a:tc>
                <a:tc>
                  <a:txBody>
                    <a:bodyPr/>
                    <a:lstStyle/>
                    <a:p>
                      <a:r>
                        <a:rPr lang="hr-HR" dirty="0"/>
                        <a:t>84,63 %</a:t>
                      </a:r>
                      <a:endParaRPr lang="en-GB" dirty="0"/>
                    </a:p>
                  </a:txBody>
                  <a:tcPr/>
                </a:tc>
                <a:extLst>
                  <a:ext uri="{0D108BD9-81ED-4DB2-BD59-A6C34878D82A}">
                    <a16:rowId xmlns:a16="http://schemas.microsoft.com/office/drawing/2014/main" val="1717429867"/>
                  </a:ext>
                </a:extLst>
              </a:tr>
              <a:tr h="370840">
                <a:tc>
                  <a:txBody>
                    <a:bodyPr/>
                    <a:lstStyle/>
                    <a:p>
                      <a:r>
                        <a:rPr lang="hr-HR" b="1" dirty="0">
                          <a:solidFill>
                            <a:srgbClr val="FFC000"/>
                          </a:solidFill>
                        </a:rPr>
                        <a:t>Decision Tree</a:t>
                      </a:r>
                      <a:endParaRPr lang="en-GB" b="1" dirty="0">
                        <a:solidFill>
                          <a:srgbClr val="FFC000"/>
                        </a:solidFill>
                      </a:endParaRPr>
                    </a:p>
                  </a:txBody>
                  <a:tcPr/>
                </a:tc>
                <a:tc>
                  <a:txBody>
                    <a:bodyPr/>
                    <a:lstStyle/>
                    <a:p>
                      <a:r>
                        <a:rPr lang="hr-HR" dirty="0"/>
                        <a:t>70,56 %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76,62 %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74,00 %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64,20 %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60,47 %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69,10 %</a:t>
                      </a:r>
                      <a:endParaRPr lang="en-GB" dirty="0"/>
                    </a:p>
                  </a:txBody>
                  <a:tcPr/>
                </a:tc>
                <a:extLst>
                  <a:ext uri="{0D108BD9-81ED-4DB2-BD59-A6C34878D82A}">
                    <a16:rowId xmlns:a16="http://schemas.microsoft.com/office/drawing/2014/main" val="2005895034"/>
                  </a:ext>
                </a:extLst>
              </a:tr>
              <a:tr h="370840">
                <a:tc>
                  <a:txBody>
                    <a:bodyPr/>
                    <a:lstStyle/>
                    <a:p>
                      <a:r>
                        <a:rPr lang="hr-HR" b="1" dirty="0">
                          <a:solidFill>
                            <a:srgbClr val="FFC000"/>
                          </a:solidFill>
                        </a:rPr>
                        <a:t>Random Forest</a:t>
                      </a:r>
                      <a:endParaRPr lang="en-GB" b="1" dirty="0">
                        <a:solidFill>
                          <a:srgbClr val="FFC00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76,62 %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67,53 %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83,33 %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64,20 %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65,82 %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85,77 %</a:t>
                      </a:r>
                      <a:endParaRPr lang="en-GB" dirty="0"/>
                    </a:p>
                  </a:txBody>
                  <a:tcPr/>
                </a:tc>
                <a:extLst>
                  <a:ext uri="{0D108BD9-81ED-4DB2-BD59-A6C34878D82A}">
                    <a16:rowId xmlns:a16="http://schemas.microsoft.com/office/drawing/2014/main" val="202848362"/>
                  </a:ext>
                </a:extLst>
              </a:tr>
              <a:tr h="370840">
                <a:tc>
                  <a:txBody>
                    <a:bodyPr/>
                    <a:lstStyle/>
                    <a:p>
                      <a:r>
                        <a:rPr lang="hr-HR" b="1" dirty="0">
                          <a:solidFill>
                            <a:srgbClr val="FFC000"/>
                          </a:solidFill>
                        </a:rPr>
                        <a:t>Naive Bayes</a:t>
                      </a:r>
                      <a:endParaRPr lang="en-GB" b="1" dirty="0">
                        <a:solidFill>
                          <a:srgbClr val="FFC00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74,03 %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63,29 %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80,67 %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61,73 %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62,50 %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81,97 %</a:t>
                      </a:r>
                      <a:endParaRPr lang="en-GB" dirty="0"/>
                    </a:p>
                  </a:txBody>
                  <a:tcPr/>
                </a:tc>
                <a:extLst>
                  <a:ext uri="{0D108BD9-81ED-4DB2-BD59-A6C34878D82A}">
                    <a16:rowId xmlns:a16="http://schemas.microsoft.com/office/drawing/2014/main" val="1771756668"/>
                  </a:ext>
                </a:extLst>
              </a:tr>
              <a:tr h="370840">
                <a:tc>
                  <a:txBody>
                    <a:bodyPr/>
                    <a:lstStyle/>
                    <a:p>
                      <a:r>
                        <a:rPr lang="hr-HR" b="1" dirty="0">
                          <a:solidFill>
                            <a:srgbClr val="0070C0"/>
                          </a:solidFill>
                        </a:rPr>
                        <a:t>Gradient Boosting</a:t>
                      </a:r>
                      <a:endParaRPr lang="en-GB" b="1" dirty="0">
                        <a:solidFill>
                          <a:srgbClr val="0070C0"/>
                        </a:solidFill>
                      </a:endParaRPr>
                    </a:p>
                  </a:txBody>
                  <a:tcPr/>
                </a:tc>
                <a:tc>
                  <a:txBody>
                    <a:bodyPr/>
                    <a:lstStyle/>
                    <a:p>
                      <a:r>
                        <a:rPr kumimoji="0" lang="hr-HR" sz="1800" b="1" u="none" strike="noStrike" kern="1200" cap="none" spc="0" normalizeH="0" baseline="0" noProof="0" dirty="0">
                          <a:ln>
                            <a:noFill/>
                          </a:ln>
                          <a:solidFill>
                            <a:srgbClr val="00B050"/>
                          </a:solidFill>
                          <a:effectLst/>
                          <a:uLnTx/>
                          <a:uFillTx/>
                        </a:rPr>
                        <a:t>79,67 %</a:t>
                      </a:r>
                      <a:endParaRPr lang="en-GB" b="1" dirty="0">
                        <a:solidFill>
                          <a:srgbClr val="00B05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81,10 %</a:t>
                      </a:r>
                      <a:endParaRPr lang="en-GB" dirty="0"/>
                    </a:p>
                  </a:txBody>
                  <a:tcPr/>
                </a:tc>
                <a:tc>
                  <a:txBody>
                    <a:bodyPr/>
                    <a:lstStyle/>
                    <a:p>
                      <a:r>
                        <a:rPr kumimoji="0" lang="hr-HR" sz="1800" b="0" u="none" strike="noStrike" kern="1200" cap="none" spc="0" normalizeH="0" baseline="0" noProof="0" dirty="0">
                          <a:ln>
                            <a:noFill/>
                          </a:ln>
                          <a:solidFill>
                            <a:srgbClr val="000000"/>
                          </a:solidFill>
                          <a:effectLst/>
                          <a:uLnTx/>
                          <a:uFillTx/>
                        </a:rPr>
                        <a:t>76,64 %</a:t>
                      </a:r>
                      <a:endParaRPr lang="en-GB" dirty="0"/>
                    </a:p>
                  </a:txBody>
                  <a:tcPr/>
                </a:tc>
                <a:tc>
                  <a:txBody>
                    <a:bodyPr/>
                    <a:lstStyle/>
                    <a:p>
                      <a:r>
                        <a:rPr kumimoji="0" lang="hr-HR" sz="1800" b="1" u="none" strike="noStrike" kern="1200" cap="none" spc="0" normalizeH="0" baseline="0" noProof="0" dirty="0">
                          <a:ln>
                            <a:noFill/>
                          </a:ln>
                          <a:solidFill>
                            <a:srgbClr val="00B050"/>
                          </a:solidFill>
                          <a:effectLst/>
                          <a:uLnTx/>
                          <a:uFillTx/>
                        </a:rPr>
                        <a:t>81,60 %</a:t>
                      </a:r>
                      <a:endParaRPr lang="en-GB" b="1" dirty="0">
                        <a:solidFill>
                          <a:srgbClr val="00B050"/>
                        </a:solidFill>
                      </a:endParaRPr>
                    </a:p>
                  </a:txBody>
                  <a:tcPr/>
                </a:tc>
                <a:tc>
                  <a:txBody>
                    <a:bodyPr/>
                    <a:lstStyle/>
                    <a:p>
                      <a:r>
                        <a:rPr kumimoji="0" lang="hr-HR" sz="1800" b="0" u="none" strike="noStrike" kern="1200" cap="none" spc="0" normalizeH="0" baseline="0" noProof="0" dirty="0">
                          <a:ln>
                            <a:noFill/>
                          </a:ln>
                          <a:solidFill>
                            <a:srgbClr val="000000"/>
                          </a:solidFill>
                          <a:effectLst/>
                          <a:uLnTx/>
                          <a:uFillTx/>
                        </a:rPr>
                        <a:t>81,35 %</a:t>
                      </a:r>
                      <a:endParaRPr lang="en-GB" dirty="0"/>
                    </a:p>
                  </a:txBody>
                  <a:tcPr/>
                </a:tc>
                <a:tc>
                  <a:txBody>
                    <a:bodyPr/>
                    <a:lstStyle/>
                    <a:p>
                      <a:r>
                        <a:rPr kumimoji="0" lang="hr-HR" sz="1800" b="1" u="none" strike="noStrike" kern="1200" cap="none" spc="0" normalizeH="0" baseline="0" noProof="0" dirty="0">
                          <a:ln>
                            <a:noFill/>
                          </a:ln>
                          <a:solidFill>
                            <a:srgbClr val="00B050"/>
                          </a:solidFill>
                          <a:effectLst/>
                          <a:uLnTx/>
                          <a:uFillTx/>
                        </a:rPr>
                        <a:t>90,55 %</a:t>
                      </a:r>
                      <a:endParaRPr lang="en-GB" b="1" dirty="0">
                        <a:solidFill>
                          <a:srgbClr val="00B050"/>
                        </a:solidFill>
                      </a:endParaRPr>
                    </a:p>
                  </a:txBody>
                  <a:tcPr/>
                </a:tc>
                <a:extLst>
                  <a:ext uri="{0D108BD9-81ED-4DB2-BD59-A6C34878D82A}">
                    <a16:rowId xmlns:a16="http://schemas.microsoft.com/office/drawing/2014/main" val="1829302199"/>
                  </a:ext>
                </a:extLst>
              </a:tr>
            </a:tbl>
          </a:graphicData>
        </a:graphic>
      </p:graphicFrame>
      <p:sp>
        <p:nvSpPr>
          <p:cNvPr id="4" name="Footer Placeholder 3">
            <a:extLst>
              <a:ext uri="{FF2B5EF4-FFF2-40B4-BE49-F238E27FC236}">
                <a16:creationId xmlns:a16="http://schemas.microsoft.com/office/drawing/2014/main" id="{D5FC62FF-C8AD-88A6-1274-B63CD79943B8}"/>
              </a:ext>
            </a:extLst>
          </p:cNvPr>
          <p:cNvSpPr>
            <a:spLocks noGrp="1"/>
          </p:cNvSpPr>
          <p:nvPr>
            <p:ph type="ftr" sz="quarter" idx="11"/>
          </p:nvPr>
        </p:nvSpPr>
        <p:spPr/>
        <p:txBody>
          <a:bodyPr/>
          <a:lstStyle/>
          <a:p>
            <a:r>
              <a:rPr lang="en-US"/>
              <a:t>UZOP projekt</a:t>
            </a:r>
          </a:p>
        </p:txBody>
      </p:sp>
      <p:sp>
        <p:nvSpPr>
          <p:cNvPr id="5" name="Slide Number Placeholder 4">
            <a:extLst>
              <a:ext uri="{FF2B5EF4-FFF2-40B4-BE49-F238E27FC236}">
                <a16:creationId xmlns:a16="http://schemas.microsoft.com/office/drawing/2014/main" id="{0B1B702F-AF05-1054-926A-E4539426B47D}"/>
              </a:ext>
            </a:extLst>
          </p:cNvPr>
          <p:cNvSpPr>
            <a:spLocks noGrp="1"/>
          </p:cNvSpPr>
          <p:nvPr>
            <p:ph type="sldNum" sz="quarter" idx="12"/>
          </p:nvPr>
        </p:nvSpPr>
        <p:spPr/>
        <p:txBody>
          <a:bodyPr/>
          <a:lstStyle/>
          <a:p>
            <a:fld id="{6586042B-6341-4E38-A80C-926D3BB8AAC9}" type="slidenum">
              <a:rPr lang="en-US" smtClean="0"/>
              <a:t>8</a:t>
            </a:fld>
            <a:endParaRPr lang="en-US"/>
          </a:p>
        </p:txBody>
      </p:sp>
      <p:sp>
        <p:nvSpPr>
          <p:cNvPr id="7" name="TextBox 6">
            <a:extLst>
              <a:ext uri="{FF2B5EF4-FFF2-40B4-BE49-F238E27FC236}">
                <a16:creationId xmlns:a16="http://schemas.microsoft.com/office/drawing/2014/main" id="{A8F631EF-B809-34F0-0945-54EBBA50371F}"/>
              </a:ext>
            </a:extLst>
          </p:cNvPr>
          <p:cNvSpPr txBox="1"/>
          <p:nvPr/>
        </p:nvSpPr>
        <p:spPr>
          <a:xfrm>
            <a:off x="841248" y="5693849"/>
            <a:ext cx="1903085" cy="369332"/>
          </a:xfrm>
          <a:prstGeom prst="rect">
            <a:avLst/>
          </a:prstGeom>
          <a:noFill/>
        </p:spPr>
        <p:txBody>
          <a:bodyPr wrap="none" rtlCol="0">
            <a:spAutoFit/>
          </a:bodyPr>
          <a:lstStyle/>
          <a:p>
            <a:r>
              <a:rPr lang="hr-HR" b="1" dirty="0">
                <a:solidFill>
                  <a:srgbClr val="FF0000"/>
                </a:solidFill>
              </a:rPr>
              <a:t>rezultati iz članka</a:t>
            </a:r>
            <a:endParaRPr lang="en-GB" b="1" dirty="0">
              <a:solidFill>
                <a:srgbClr val="FF0000"/>
              </a:solidFill>
            </a:endParaRPr>
          </a:p>
        </p:txBody>
      </p:sp>
      <p:sp>
        <p:nvSpPr>
          <p:cNvPr id="8" name="TextBox 7">
            <a:extLst>
              <a:ext uri="{FF2B5EF4-FFF2-40B4-BE49-F238E27FC236}">
                <a16:creationId xmlns:a16="http://schemas.microsoft.com/office/drawing/2014/main" id="{3B2E1D59-5D76-ADAC-5FA9-BF6F430ACE73}"/>
              </a:ext>
            </a:extLst>
          </p:cNvPr>
          <p:cNvSpPr txBox="1"/>
          <p:nvPr/>
        </p:nvSpPr>
        <p:spPr>
          <a:xfrm>
            <a:off x="5107275" y="5692751"/>
            <a:ext cx="2095445" cy="369332"/>
          </a:xfrm>
          <a:prstGeom prst="rect">
            <a:avLst/>
          </a:prstGeom>
          <a:noFill/>
        </p:spPr>
        <p:txBody>
          <a:bodyPr wrap="none" rtlCol="0">
            <a:spAutoFit/>
          </a:bodyPr>
          <a:lstStyle/>
          <a:p>
            <a:r>
              <a:rPr lang="hr-HR" b="1" dirty="0">
                <a:solidFill>
                  <a:srgbClr val="0070C0"/>
                </a:solidFill>
              </a:rPr>
              <a:t>pokušaj poboljšanja</a:t>
            </a:r>
            <a:endParaRPr lang="en-GB" b="1" dirty="0">
              <a:solidFill>
                <a:srgbClr val="0070C0"/>
              </a:solidFill>
            </a:endParaRPr>
          </a:p>
        </p:txBody>
      </p:sp>
      <p:sp>
        <p:nvSpPr>
          <p:cNvPr id="9" name="TextBox 8">
            <a:extLst>
              <a:ext uri="{FF2B5EF4-FFF2-40B4-BE49-F238E27FC236}">
                <a16:creationId xmlns:a16="http://schemas.microsoft.com/office/drawing/2014/main" id="{D9B3C8F1-38E7-A2E8-8989-C926E7FB1A13}"/>
              </a:ext>
            </a:extLst>
          </p:cNvPr>
          <p:cNvSpPr txBox="1"/>
          <p:nvPr/>
        </p:nvSpPr>
        <p:spPr>
          <a:xfrm>
            <a:off x="2855364" y="5692751"/>
            <a:ext cx="2133918" cy="369332"/>
          </a:xfrm>
          <a:prstGeom prst="rect">
            <a:avLst/>
          </a:prstGeom>
          <a:noFill/>
        </p:spPr>
        <p:txBody>
          <a:bodyPr wrap="none" rtlCol="0">
            <a:spAutoFit/>
          </a:bodyPr>
          <a:lstStyle/>
          <a:p>
            <a:r>
              <a:rPr lang="hr-HR" b="1" dirty="0">
                <a:solidFill>
                  <a:srgbClr val="FFC000"/>
                </a:solidFill>
              </a:rPr>
              <a:t>replikacija rezultata</a:t>
            </a:r>
            <a:endParaRPr lang="en-GB" b="1" dirty="0">
              <a:solidFill>
                <a:srgbClr val="FFC000"/>
              </a:solidFill>
            </a:endParaRPr>
          </a:p>
        </p:txBody>
      </p:sp>
      <p:pic>
        <p:nvPicPr>
          <p:cNvPr id="23" name="Audio 22">
            <a:hlinkClick r:id="" action="ppaction://media"/>
            <a:extLst>
              <a:ext uri="{FF2B5EF4-FFF2-40B4-BE49-F238E27FC236}">
                <a16:creationId xmlns:a16="http://schemas.microsoft.com/office/drawing/2014/main" id="{6FFA133C-B1D2-C503-02D9-6922A9DBE6C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578873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3993">
        <p159:morph option="byObject"/>
      </p:transition>
    </mc:Choice>
    <mc:Fallback>
      <p:transition spd="slow" advTm="139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7514FE-B379-F0AE-4213-88E0FD80977C}"/>
              </a:ext>
            </a:extLst>
          </p:cNvPr>
          <p:cNvSpPr>
            <a:spLocks noGrp="1"/>
          </p:cNvSpPr>
          <p:nvPr>
            <p:ph type="title"/>
          </p:nvPr>
        </p:nvSpPr>
        <p:spPr>
          <a:xfrm>
            <a:off x="841248" y="552782"/>
            <a:ext cx="9310924" cy="1154711"/>
          </a:xfrm>
        </p:spPr>
        <p:txBody>
          <a:bodyPr>
            <a:normAutofit/>
          </a:bodyPr>
          <a:lstStyle/>
          <a:p>
            <a:r>
              <a:rPr lang="hr-HR" dirty="0"/>
              <a:t>Zaključak</a:t>
            </a:r>
            <a:endParaRPr lang="en-GB" dirty="0"/>
          </a:p>
        </p:txBody>
      </p:sp>
      <p:sp>
        <p:nvSpPr>
          <p:cNvPr id="3" name="Content Placeholder 2">
            <a:extLst>
              <a:ext uri="{FF2B5EF4-FFF2-40B4-BE49-F238E27FC236}">
                <a16:creationId xmlns:a16="http://schemas.microsoft.com/office/drawing/2014/main" id="{EE388C9D-2464-D79E-8E23-B12F04EF5B2E}"/>
              </a:ext>
            </a:extLst>
          </p:cNvPr>
          <p:cNvSpPr>
            <a:spLocks noGrp="1"/>
          </p:cNvSpPr>
          <p:nvPr>
            <p:ph idx="1"/>
          </p:nvPr>
        </p:nvSpPr>
        <p:spPr>
          <a:xfrm>
            <a:off x="841248" y="2391995"/>
            <a:ext cx="3480355" cy="3174788"/>
          </a:xfrm>
        </p:spPr>
        <p:txBody>
          <a:bodyPr anchor="t">
            <a:normAutofit/>
          </a:bodyPr>
          <a:lstStyle/>
          <a:p>
            <a:r>
              <a:rPr lang="hr-HR" dirty="0"/>
              <a:t>KNN</a:t>
            </a:r>
          </a:p>
          <a:p>
            <a:endParaRPr lang="hr-HR" dirty="0"/>
          </a:p>
          <a:p>
            <a:r>
              <a:rPr lang="hr-HR" dirty="0"/>
              <a:t>SVM</a:t>
            </a:r>
          </a:p>
          <a:p>
            <a:endParaRPr lang="hr-HR" dirty="0"/>
          </a:p>
          <a:p>
            <a:r>
              <a:rPr lang="hr-HR" dirty="0"/>
              <a:t>Gradient Boosting</a:t>
            </a:r>
            <a:endParaRPr lang="en-GB" dirty="0"/>
          </a:p>
        </p:txBody>
      </p:sp>
      <p:pic>
        <p:nvPicPr>
          <p:cNvPr id="10" name="Graphic 9" descr="Badge Tick with solid fill">
            <a:extLst>
              <a:ext uri="{FF2B5EF4-FFF2-40B4-BE49-F238E27FC236}">
                <a16:creationId xmlns:a16="http://schemas.microsoft.com/office/drawing/2014/main" id="{C3A370EB-214C-9DCA-9FD7-2BE1CCA9E16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3754" y="2246274"/>
            <a:ext cx="3466235" cy="3466235"/>
          </a:xfrm>
          <a:prstGeom prst="rect">
            <a:avLst/>
          </a:prstGeom>
        </p:spPr>
      </p:pic>
      <p:sp>
        <p:nvSpPr>
          <p:cNvPr id="4" name="Footer Placeholder 3">
            <a:extLst>
              <a:ext uri="{FF2B5EF4-FFF2-40B4-BE49-F238E27FC236}">
                <a16:creationId xmlns:a16="http://schemas.microsoft.com/office/drawing/2014/main" id="{FA49C881-0E5B-58CF-BF24-0088CCDD7154}"/>
              </a:ext>
            </a:extLst>
          </p:cNvPr>
          <p:cNvSpPr>
            <a:spLocks noGrp="1"/>
          </p:cNvSpPr>
          <p:nvPr>
            <p:ph type="ftr" sz="quarter" idx="11"/>
          </p:nvPr>
        </p:nvSpPr>
        <p:spPr>
          <a:xfrm rot="5400000">
            <a:off x="9234260" y="2427620"/>
            <a:ext cx="4114800" cy="365125"/>
          </a:xfrm>
        </p:spPr>
        <p:txBody>
          <a:bodyPr>
            <a:normAutofit/>
          </a:bodyPr>
          <a:lstStyle/>
          <a:p>
            <a:pPr>
              <a:spcAft>
                <a:spcPts val="600"/>
              </a:spcAft>
            </a:pPr>
            <a:r>
              <a:rPr lang="en-US"/>
              <a:t>UZOP projekt</a:t>
            </a:r>
          </a:p>
        </p:txBody>
      </p:sp>
      <p:sp>
        <p:nvSpPr>
          <p:cNvPr id="5" name="Slide Number Placeholder 4">
            <a:extLst>
              <a:ext uri="{FF2B5EF4-FFF2-40B4-BE49-F238E27FC236}">
                <a16:creationId xmlns:a16="http://schemas.microsoft.com/office/drawing/2014/main" id="{71FADABD-F11C-5534-56C3-4A3E58EEF388}"/>
              </a:ext>
            </a:extLst>
          </p:cNvPr>
          <p:cNvSpPr>
            <a:spLocks noGrp="1"/>
          </p:cNvSpPr>
          <p:nvPr>
            <p:ph type="sldNum" sz="quarter" idx="12"/>
          </p:nvPr>
        </p:nvSpPr>
        <p:spPr>
          <a:xfrm>
            <a:off x="10815546" y="5878515"/>
            <a:ext cx="952229" cy="420381"/>
          </a:xfrm>
        </p:spPr>
        <p:txBody>
          <a:bodyPr>
            <a:normAutofit/>
          </a:bodyPr>
          <a:lstStyle/>
          <a:p>
            <a:pPr>
              <a:lnSpc>
                <a:spcPct val="90000"/>
              </a:lnSpc>
              <a:spcAft>
                <a:spcPts val="600"/>
              </a:spcAft>
            </a:pPr>
            <a:fld id="{6586042B-6341-4E38-A80C-926D3BB8AAC9}" type="slidenum">
              <a:rPr lang="en-US" sz="2200" smtClean="0"/>
              <a:pPr>
                <a:lnSpc>
                  <a:spcPct val="90000"/>
                </a:lnSpc>
                <a:spcAft>
                  <a:spcPts val="600"/>
                </a:spcAft>
              </a:pPr>
              <a:t>9</a:t>
            </a:fld>
            <a:endParaRPr lang="en-US" sz="2200"/>
          </a:p>
        </p:txBody>
      </p:sp>
      <p:sp>
        <p:nvSpPr>
          <p:cNvPr id="28" name="Main Frame">
            <a:extLst>
              <a:ext uri="{FF2B5EF4-FFF2-40B4-BE49-F238E27FC236}">
                <a16:creationId xmlns:a16="http://schemas.microsoft.com/office/drawing/2014/main" id="{8B3D301E-EEB6-4474-BFB1-FCD7A1F30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744" y="334928"/>
            <a:ext cx="11456511" cy="61881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Main Horizontal Connector">
            <a:extLst>
              <a:ext uri="{FF2B5EF4-FFF2-40B4-BE49-F238E27FC236}">
                <a16:creationId xmlns:a16="http://schemas.microsoft.com/office/drawing/2014/main" id="{85F2753B-199B-4FF0-838F-41E8D058E95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060" y="6047437"/>
            <a:ext cx="10375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Main Vertical Connector">
            <a:extLst>
              <a:ext uri="{FF2B5EF4-FFF2-40B4-BE49-F238E27FC236}">
                <a16:creationId xmlns:a16="http://schemas.microsoft.com/office/drawing/2014/main" id="{B0BDEAB7-0E83-4F55-90F4-098569F5A57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A245249-2F4C-4F85-AB62-095DBE5249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67744" y="1911349"/>
            <a:ext cx="1038095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2D08E46-4633-48DB-9AC2-D98F115E434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86300" y="1905000"/>
            <a:ext cx="0" cy="414243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Audio 17">
            <a:hlinkClick r:id="" action="ppaction://media"/>
            <a:extLst>
              <a:ext uri="{FF2B5EF4-FFF2-40B4-BE49-F238E27FC236}">
                <a16:creationId xmlns:a16="http://schemas.microsoft.com/office/drawing/2014/main" id="{686B5020-7342-793B-6BF4-9BCE0547981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524821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8857">
        <p159:morph option="byObject"/>
      </p:transition>
    </mc:Choice>
    <mc:Fallback>
      <p:transition spd="slow" advTm="188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par>
                                <p:cTn id="7" presetID="10" presetClass="entr" presetSubtype="0" fill="hold" nodeType="withEffect">
                                  <p:stCondLst>
                                    <p:cond delay="7000"/>
                                  </p:stCondLst>
                                  <p:childTnLst>
                                    <p:set>
                                      <p:cBhvr>
                                        <p:cTn id="8" dur="1" fill="hold">
                                          <p:stCondLst>
                                            <p:cond delay="0"/>
                                          </p:stCondLst>
                                        </p:cTn>
                                        <p:tgtEl>
                                          <p:spTgt spid="10"/>
                                        </p:tgtEl>
                                        <p:attrNameLst>
                                          <p:attrName>style.visibility</p:attrName>
                                        </p:attrNameLst>
                                      </p:cBhvr>
                                      <p:to>
                                        <p:strVal val="visible"/>
                                      </p:to>
                                    </p:set>
                                    <p:animEffect transition="in" filter="fade">
                                      <p:cBhvr>
                                        <p:cTn id="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MimeoVTI">
  <a:themeElements>
    <a:clrScheme name="AnalogousFromLightSeedRightStep">
      <a:dk1>
        <a:srgbClr val="000000"/>
      </a:dk1>
      <a:lt1>
        <a:srgbClr val="FFFFFF"/>
      </a:lt1>
      <a:dk2>
        <a:srgbClr val="243041"/>
      </a:dk2>
      <a:lt2>
        <a:srgbClr val="E8E3E2"/>
      </a:lt2>
      <a:accent1>
        <a:srgbClr val="6CAAB7"/>
      </a:accent1>
      <a:accent2>
        <a:srgbClr val="7495C4"/>
      </a:accent2>
      <a:accent3>
        <a:srgbClr val="8E8DCF"/>
      </a:accent3>
      <a:accent4>
        <a:srgbClr val="9674C4"/>
      </a:accent4>
      <a:accent5>
        <a:srgbClr val="C48DCF"/>
      </a:accent5>
      <a:accent6>
        <a:srgbClr val="C474B0"/>
      </a:accent6>
      <a:hlink>
        <a:srgbClr val="AD7468"/>
      </a:hlink>
      <a:folHlink>
        <a:srgbClr val="7F7F7F"/>
      </a:folHlink>
    </a:clrScheme>
    <a:fontScheme name="Custom 3">
      <a:majorFont>
        <a:latin typeface="Elephant"/>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meoVTI" id="{63E3BFD8-7F9C-46D1-A4F3-04054403C108}" vid="{C505C190-EE38-45FD-8294-6454536D04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TotalTime>
  <Words>1037</Words>
  <Application>Microsoft Office PowerPoint</Application>
  <PresentationFormat>Widescreen</PresentationFormat>
  <Paragraphs>268</Paragraphs>
  <Slides>9</Slides>
  <Notes>9</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Elephant</vt:lpstr>
      <vt:lpstr>Merriweather</vt:lpstr>
      <vt:lpstr>Univers Condensed</vt:lpstr>
      <vt:lpstr>MimeoVTI</vt:lpstr>
      <vt:lpstr>Poboljšanje rezultata</vt:lpstr>
      <vt:lpstr>KNN – rezultati</vt:lpstr>
      <vt:lpstr>KNN – rezultati</vt:lpstr>
      <vt:lpstr>KNN – rezultati</vt:lpstr>
      <vt:lpstr>SVM</vt:lpstr>
      <vt:lpstr>SVM – rezultati</vt:lpstr>
      <vt:lpstr>Gradient Boosting</vt:lpstr>
      <vt:lpstr>Gradient Boosting – rezultati</vt:lpstr>
      <vt:lpstr>Zaključak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Poboljšanje rezultata</dc:title>
  <dc:creator>Karlo</dc:creator>
  <cp:lastModifiedBy>Karlo</cp:lastModifiedBy>
  <cp:revision>9</cp:revision>
  <dcterms:created xsi:type="dcterms:W3CDTF">2024-01-16T11:53:07Z</dcterms:created>
  <dcterms:modified xsi:type="dcterms:W3CDTF">2024-01-18T12:40:14Z</dcterms:modified>
</cp:coreProperties>
</file>

<file path=docProps/thumbnail.jpeg>
</file>